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sldIdLst>
    <p:sldId id="404" r:id="rId2"/>
    <p:sldId id="396" r:id="rId3"/>
    <p:sldId id="289" r:id="rId4"/>
    <p:sldId id="385" r:id="rId5"/>
    <p:sldId id="387" r:id="rId6"/>
    <p:sldId id="397" r:id="rId7"/>
    <p:sldId id="405" r:id="rId8"/>
    <p:sldId id="388" r:id="rId9"/>
    <p:sldId id="395" r:id="rId10"/>
    <p:sldId id="386" r:id="rId11"/>
    <p:sldId id="389" r:id="rId12"/>
    <p:sldId id="406" r:id="rId13"/>
    <p:sldId id="265" r:id="rId14"/>
    <p:sldId id="393" r:id="rId15"/>
    <p:sldId id="379" r:id="rId16"/>
    <p:sldId id="378" r:id="rId17"/>
    <p:sldId id="339" r:id="rId18"/>
    <p:sldId id="358" r:id="rId19"/>
    <p:sldId id="266" r:id="rId20"/>
    <p:sldId id="302" r:id="rId21"/>
    <p:sldId id="390" r:id="rId22"/>
    <p:sldId id="290" r:id="rId23"/>
    <p:sldId id="318" r:id="rId24"/>
    <p:sldId id="324" r:id="rId25"/>
    <p:sldId id="322" r:id="rId26"/>
    <p:sldId id="319" r:id="rId27"/>
    <p:sldId id="391" r:id="rId28"/>
    <p:sldId id="343" r:id="rId29"/>
    <p:sldId id="394" r:id="rId30"/>
    <p:sldId id="350" r:id="rId31"/>
    <p:sldId id="344" r:id="rId32"/>
    <p:sldId id="348" r:id="rId33"/>
    <p:sldId id="256" r:id="rId34"/>
    <p:sldId id="257" r:id="rId35"/>
    <p:sldId id="275" r:id="rId36"/>
    <p:sldId id="258" r:id="rId37"/>
    <p:sldId id="276" r:id="rId38"/>
    <p:sldId id="277" r:id="rId39"/>
    <p:sldId id="278" r:id="rId40"/>
    <p:sldId id="279" r:id="rId41"/>
    <p:sldId id="280" r:id="rId42"/>
    <p:sldId id="281" r:id="rId43"/>
    <p:sldId id="262" r:id="rId44"/>
    <p:sldId id="259" r:id="rId45"/>
    <p:sldId id="260" r:id="rId46"/>
    <p:sldId id="274" r:id="rId47"/>
    <p:sldId id="282" r:id="rId48"/>
    <p:sldId id="283" r:id="rId49"/>
    <p:sldId id="261" r:id="rId50"/>
    <p:sldId id="305" r:id="rId51"/>
    <p:sldId id="306" r:id="rId52"/>
    <p:sldId id="323" r:id="rId53"/>
    <p:sldId id="392" r:id="rId54"/>
    <p:sldId id="345" r:id="rId55"/>
    <p:sldId id="285" r:id="rId56"/>
    <p:sldId id="301" r:id="rId57"/>
    <p:sldId id="380" r:id="rId58"/>
    <p:sldId id="264" r:id="rId59"/>
    <p:sldId id="329" r:id="rId60"/>
    <p:sldId id="317" r:id="rId61"/>
    <p:sldId id="303" r:id="rId62"/>
    <p:sldId id="320" r:id="rId63"/>
    <p:sldId id="349" r:id="rId64"/>
    <p:sldId id="351" r:id="rId65"/>
    <p:sldId id="347" r:id="rId66"/>
    <p:sldId id="311" r:id="rId67"/>
    <p:sldId id="293" r:id="rId68"/>
    <p:sldId id="313" r:id="rId69"/>
    <p:sldId id="299" r:id="rId70"/>
    <p:sldId id="291" r:id="rId71"/>
    <p:sldId id="292" r:id="rId72"/>
    <p:sldId id="310" r:id="rId73"/>
    <p:sldId id="307" r:id="rId74"/>
    <p:sldId id="296" r:id="rId75"/>
    <p:sldId id="297" r:id="rId76"/>
    <p:sldId id="308" r:id="rId77"/>
    <p:sldId id="309" r:id="rId78"/>
    <p:sldId id="312" r:id="rId79"/>
    <p:sldId id="314" r:id="rId80"/>
    <p:sldId id="315" r:id="rId81"/>
    <p:sldId id="316" r:id="rId82"/>
    <p:sldId id="304" r:id="rId83"/>
    <p:sldId id="381" r:id="rId84"/>
    <p:sldId id="382" r:id="rId85"/>
    <p:sldId id="340" r:id="rId86"/>
    <p:sldId id="374" r:id="rId87"/>
    <p:sldId id="376" r:id="rId88"/>
    <p:sldId id="321" r:id="rId89"/>
    <p:sldId id="373" r:id="rId90"/>
    <p:sldId id="375" r:id="rId91"/>
    <p:sldId id="355" r:id="rId92"/>
    <p:sldId id="330" r:id="rId93"/>
    <p:sldId id="331" r:id="rId94"/>
    <p:sldId id="263" r:id="rId95"/>
    <p:sldId id="325" r:id="rId96"/>
    <p:sldId id="377" r:id="rId97"/>
    <p:sldId id="286" r:id="rId98"/>
    <p:sldId id="357" r:id="rId99"/>
    <p:sldId id="346" r:id="rId100"/>
    <p:sldId id="352" r:id="rId101"/>
    <p:sldId id="288" r:id="rId102"/>
    <p:sldId id="300" r:id="rId103"/>
    <p:sldId id="353" r:id="rId104"/>
    <p:sldId id="356" r:id="rId105"/>
    <p:sldId id="354" r:id="rId106"/>
    <p:sldId id="359" r:id="rId107"/>
    <p:sldId id="273" r:id="rId108"/>
    <p:sldId id="338" r:id="rId109"/>
    <p:sldId id="327" r:id="rId110"/>
    <p:sldId id="326" r:id="rId111"/>
    <p:sldId id="328" r:id="rId112"/>
    <p:sldId id="341" r:id="rId113"/>
    <p:sldId id="342" r:id="rId114"/>
    <p:sldId id="270" r:id="rId115"/>
    <p:sldId id="271" r:id="rId116"/>
    <p:sldId id="287" r:id="rId117"/>
    <p:sldId id="272" r:id="rId118"/>
    <p:sldId id="268" r:id="rId119"/>
    <p:sldId id="360" r:id="rId120"/>
    <p:sldId id="361" r:id="rId121"/>
    <p:sldId id="362" r:id="rId122"/>
    <p:sldId id="363" r:id="rId123"/>
    <p:sldId id="364" r:id="rId124"/>
    <p:sldId id="365" r:id="rId125"/>
    <p:sldId id="366" r:id="rId126"/>
    <p:sldId id="367" r:id="rId127"/>
    <p:sldId id="368" r:id="rId128"/>
    <p:sldId id="369" r:id="rId129"/>
    <p:sldId id="370" r:id="rId130"/>
    <p:sldId id="371" r:id="rId131"/>
    <p:sldId id="333" r:id="rId132"/>
    <p:sldId id="332" r:id="rId133"/>
    <p:sldId id="335" r:id="rId134"/>
    <p:sldId id="336" r:id="rId135"/>
    <p:sldId id="337" r:id="rId136"/>
    <p:sldId id="334" r:id="rId137"/>
    <p:sldId id="400" r:id="rId138"/>
    <p:sldId id="401" r:id="rId139"/>
    <p:sldId id="402" r:id="rId140"/>
    <p:sldId id="403" r:id="rId141"/>
    <p:sldId id="383" r:id="rId142"/>
    <p:sldId id="384" r:id="rId143"/>
    <p:sldId id="398" r:id="rId1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10" autoAdjust="0"/>
    <p:restoredTop sz="99003" autoAdjust="0"/>
  </p:normalViewPr>
  <p:slideViewPr>
    <p:cSldViewPr>
      <p:cViewPr>
        <p:scale>
          <a:sx n="70" d="100"/>
          <a:sy n="70" d="100"/>
        </p:scale>
        <p:origin x="-1536" y="-7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AD91935-D091-452D-91D5-AAB63585F78D}" type="slidenum">
              <a:rPr lang="en-US"/>
              <a:pPr>
                <a:defRPr/>
              </a:pPr>
              <a:t>‹#›</a:t>
            </a:fld>
            <a:endParaRPr lang="en-US"/>
          </a:p>
        </p:txBody>
      </p:sp>
    </p:spTree>
    <p:extLst>
      <p:ext uri="{BB962C8B-B14F-4D97-AF65-F5344CB8AC3E}">
        <p14:creationId xmlns:p14="http://schemas.microsoft.com/office/powerpoint/2010/main" val="6983852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3AD91935-D091-452D-91D5-AAB63585F78D}" type="slidenum">
              <a:rPr lang="en-US" smtClean="0"/>
              <a:pPr>
                <a:defRPr/>
              </a:pPr>
              <a:t>4</a:t>
            </a:fld>
            <a:endParaRPr lang="en-US"/>
          </a:p>
        </p:txBody>
      </p:sp>
    </p:spTree>
    <p:extLst>
      <p:ext uri="{BB962C8B-B14F-4D97-AF65-F5344CB8AC3E}">
        <p14:creationId xmlns:p14="http://schemas.microsoft.com/office/powerpoint/2010/main" val="276620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E14069-D88F-4720-8832-9BF45145F123}" type="slidenum">
              <a:rPr lang="en-US" smtClean="0">
                <a:latin typeface="Times New Roman" pitchFamily="18" charset="0"/>
                <a:ea typeface="MS PGothic" pitchFamily="34" charset="-128"/>
              </a:rPr>
              <a:pPr/>
              <a:t>138</a:t>
            </a:fld>
            <a:endParaRPr lang="en-US" smtClean="0">
              <a:latin typeface="Times New Roman" pitchFamily="18" charset="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ço Reservado para Imagem de Slide 1"/>
          <p:cNvSpPr>
            <a:spLocks noGrp="1" noRot="1" noChangeAspect="1" noTextEdit="1"/>
          </p:cNvSpPr>
          <p:nvPr>
            <p:ph type="sldImg"/>
          </p:nvPr>
        </p:nvSpPr>
        <p:spPr>
          <a:ln/>
        </p:spPr>
      </p:sp>
      <p:sp>
        <p:nvSpPr>
          <p:cNvPr id="14848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
        <p:nvSpPr>
          <p:cNvPr id="143364" name="Espaço Reservado para Número de Slide 3"/>
          <p:cNvSpPr>
            <a:spLocks noGrp="1"/>
          </p:cNvSpPr>
          <p:nvPr>
            <p:ph type="sldNum" sz="quarter" idx="5"/>
          </p:nvPr>
        </p:nvSpPr>
        <p:spPr/>
        <p:txBody>
          <a:bodyPr/>
          <a:lstStyle/>
          <a:p>
            <a:pPr>
              <a:defRPr/>
            </a:pPr>
            <a:fld id="{70F9C91B-7F8B-44F2-BB22-C9736F1C6C88}" type="slidenum">
              <a:rPr lang="en-US" smtClean="0"/>
              <a:pPr>
                <a:defRPr/>
              </a:pPr>
              <a:t>141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ço Reservado para Imagem de Slide 1"/>
          <p:cNvSpPr>
            <a:spLocks noGrp="1" noRot="1" noChangeAspect="1" noTextEdit="1"/>
          </p:cNvSpPr>
          <p:nvPr>
            <p:ph type="sldImg"/>
          </p:nvPr>
        </p:nvSpPr>
        <p:spPr>
          <a:ln/>
        </p:spPr>
      </p:sp>
      <p:sp>
        <p:nvSpPr>
          <p:cNvPr id="14950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
        <p:nvSpPr>
          <p:cNvPr id="144388" name="Espaço Reservado para Número de Slide 3"/>
          <p:cNvSpPr>
            <a:spLocks noGrp="1"/>
          </p:cNvSpPr>
          <p:nvPr>
            <p:ph type="sldNum" sz="quarter" idx="5"/>
          </p:nvPr>
        </p:nvSpPr>
        <p:spPr/>
        <p:txBody>
          <a:bodyPr/>
          <a:lstStyle/>
          <a:p>
            <a:pPr>
              <a:defRPr/>
            </a:pPr>
            <a:fld id="{C5A9BFDB-16F0-449D-8EB8-49AFF0782CC6}" type="slidenum">
              <a:rPr lang="en-US" smtClean="0"/>
              <a:pPr>
                <a:defRPr/>
              </a:pPr>
              <a:t>142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ço Reservado para Imagem de Slide 1"/>
          <p:cNvSpPr>
            <a:spLocks noGrp="1" noRot="1" noChangeAspect="1" noTextEdit="1"/>
          </p:cNvSpPr>
          <p:nvPr>
            <p:ph type="sldImg"/>
          </p:nvPr>
        </p:nvSpPr>
        <p:spPr>
          <a:ln w="12700"/>
        </p:spPr>
      </p:sp>
      <p:sp>
        <p:nvSpPr>
          <p:cNvPr id="140291" name="Espaço Reservado para Anotações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ço Reservado para Imagem de Slide 1"/>
          <p:cNvSpPr>
            <a:spLocks noGrp="1" noRot="1" noChangeAspect="1" noTextEdit="1"/>
          </p:cNvSpPr>
          <p:nvPr>
            <p:ph type="sldImg"/>
          </p:nvPr>
        </p:nvSpPr>
        <p:spPr>
          <a:ln/>
        </p:spPr>
      </p:sp>
      <p:sp>
        <p:nvSpPr>
          <p:cNvPr id="14131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
        <p:nvSpPr>
          <p:cNvPr id="136196" name="Espaço Reservado para Número de Slide 3"/>
          <p:cNvSpPr>
            <a:spLocks noGrp="1"/>
          </p:cNvSpPr>
          <p:nvPr>
            <p:ph type="sldNum" sz="quarter" idx="5"/>
          </p:nvPr>
        </p:nvSpPr>
        <p:spPr/>
        <p:txBody>
          <a:bodyPr/>
          <a:lstStyle/>
          <a:p>
            <a:pPr>
              <a:defRPr/>
            </a:pPr>
            <a:fld id="{55D3A938-508F-4F8E-BB9E-64EA8F4FA0B4}" type="slidenum">
              <a:rPr lang="en-US" smtClean="0"/>
              <a:pPr>
                <a:defRPr/>
              </a:pPr>
              <a:t>83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ço Reservado para Imagem de Slide 1"/>
          <p:cNvSpPr>
            <a:spLocks noGrp="1" noRot="1" noChangeAspect="1" noTextEdit="1"/>
          </p:cNvSpPr>
          <p:nvPr>
            <p:ph type="sldImg"/>
          </p:nvPr>
        </p:nvSpPr>
        <p:spPr>
          <a:ln/>
        </p:spPr>
      </p:sp>
      <p:sp>
        <p:nvSpPr>
          <p:cNvPr id="14233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
        <p:nvSpPr>
          <p:cNvPr id="137220" name="Espaço Reservado para Número de Slide 3"/>
          <p:cNvSpPr>
            <a:spLocks noGrp="1"/>
          </p:cNvSpPr>
          <p:nvPr>
            <p:ph type="sldNum" sz="quarter" idx="5"/>
          </p:nvPr>
        </p:nvSpPr>
        <p:spPr/>
        <p:txBody>
          <a:bodyPr/>
          <a:lstStyle/>
          <a:p>
            <a:pPr>
              <a:defRPr/>
            </a:pPr>
            <a:fld id="{81E13C3B-5833-4416-A052-72C715C306F2}" type="slidenum">
              <a:rPr lang="en-US" smtClean="0"/>
              <a:pPr>
                <a:defRPr/>
              </a:pPr>
              <a:t>84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p>
            <a:pPr>
              <a:defRPr/>
            </a:pPr>
            <a:fld id="{222BD411-4419-4CF5-BD25-3A58121CA813}" type="slidenum">
              <a:rPr lang="en-US" smtClean="0"/>
              <a:pPr>
                <a:defRPr/>
              </a:pPr>
              <a:t>107</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14400" y="4343400"/>
            <a:ext cx="1266825"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pt-B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DA72DA9C-8208-468D-B90B-EAD19BD1A499}" type="slidenum">
              <a:rPr lang="en-US" smtClean="0"/>
              <a:pPr>
                <a:defRPr/>
              </a:pPr>
              <a:t>114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14400" y="4343400"/>
            <a:ext cx="1266825"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p>
            <a:pPr>
              <a:defRPr/>
            </a:pPr>
            <a:fld id="{4418DDA1-646E-474A-A6D7-71B6F7684505}" type="slidenum">
              <a:rPr lang="en-US" smtClean="0"/>
              <a:pPr>
                <a:defRPr/>
              </a:pPr>
              <a:t>115</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14400" y="626268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p>
            <a:pPr>
              <a:defRPr/>
            </a:pPr>
            <a:fld id="{2D6FB77C-A01D-46B3-BAA1-0D65E33F8FD3}" type="slidenum">
              <a:rPr lang="en-US" smtClean="0"/>
              <a:pPr>
                <a:defRPr/>
              </a:pPr>
              <a:t>117</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914400" y="4343400"/>
            <a:ext cx="1266825"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71F09EF9-61C9-4509-80B9-6C4AE58CBC5F}" type="slidenum">
              <a:rPr lang="en-US" smtClean="0"/>
              <a:pPr>
                <a:defRPr/>
              </a:pPr>
              <a:t>126</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DCA3D34C-8620-4934-8B6C-3592681018CC}" type="slidenum">
              <a:rPr lang="en-US"/>
              <a:pPr>
                <a:defRPr/>
              </a:pPr>
              <a:t>‹#›</a:t>
            </a:fld>
            <a:endParaRPr lang="en-US"/>
          </a:p>
        </p:txBody>
      </p:sp>
    </p:spTree>
    <p:extLst>
      <p:ext uri="{BB962C8B-B14F-4D97-AF65-F5344CB8AC3E}">
        <p14:creationId xmlns:p14="http://schemas.microsoft.com/office/powerpoint/2010/main" val="2773409199"/>
      </p:ext>
    </p:extLst>
  </p:cSld>
  <p:clrMapOvr>
    <a:masterClrMapping/>
  </p:clrMapOvr>
  <p:transition xmlns:p14="http://schemas.microsoft.com/office/powerpoint/2010/main"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FEAED2E0-416A-4312-A287-0395BC33F8FB}" type="slidenum">
              <a:rPr lang="en-US"/>
              <a:pPr>
                <a:defRPr/>
              </a:pPr>
              <a:t>‹#›</a:t>
            </a:fld>
            <a:endParaRPr lang="en-US"/>
          </a:p>
        </p:txBody>
      </p:sp>
    </p:spTree>
    <p:extLst>
      <p:ext uri="{BB962C8B-B14F-4D97-AF65-F5344CB8AC3E}">
        <p14:creationId xmlns:p14="http://schemas.microsoft.com/office/powerpoint/2010/main" val="3456913460"/>
      </p:ext>
    </p:extLst>
  </p:cSld>
  <p:clrMapOvr>
    <a:masterClrMapping/>
  </p:clrMapOvr>
  <p:transition xmlns:p14="http://schemas.microsoft.com/office/powerpoint/2010/main"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771057F9-7394-45C5-BD10-7E7B270A753F}" type="slidenum">
              <a:rPr lang="en-US"/>
              <a:pPr>
                <a:defRPr/>
              </a:pPr>
              <a:t>‹#›</a:t>
            </a:fld>
            <a:endParaRPr lang="en-US"/>
          </a:p>
        </p:txBody>
      </p:sp>
    </p:spTree>
    <p:extLst>
      <p:ext uri="{BB962C8B-B14F-4D97-AF65-F5344CB8AC3E}">
        <p14:creationId xmlns:p14="http://schemas.microsoft.com/office/powerpoint/2010/main" val="2549000487"/>
      </p:ext>
    </p:extLst>
  </p:cSld>
  <p:clrMapOvr>
    <a:masterClrMapping/>
  </p:clrMapOvr>
  <p:transition xmlns:p14="http://schemas.microsoft.com/office/powerpoint/2010/main"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E2DC4729-51E9-4C2C-A059-AA3AE74C5B24}" type="slidenum">
              <a:rPr lang="en-US"/>
              <a:pPr>
                <a:defRPr/>
              </a:pPr>
              <a:t>‹#›</a:t>
            </a:fld>
            <a:endParaRPr lang="en-US"/>
          </a:p>
        </p:txBody>
      </p:sp>
    </p:spTree>
    <p:extLst>
      <p:ext uri="{BB962C8B-B14F-4D97-AF65-F5344CB8AC3E}">
        <p14:creationId xmlns:p14="http://schemas.microsoft.com/office/powerpoint/2010/main" val="3641558100"/>
      </p:ext>
    </p:extLst>
  </p:cSld>
  <p:clrMapOvr>
    <a:masterClrMapping/>
  </p:clrMapOvr>
  <p:transition xmlns:p14="http://schemas.microsoft.com/office/powerpoint/2010/main" advTm="7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E4473554-0DE4-44DA-B01E-2F9F132ED2CC}" type="slidenum">
              <a:rPr lang="en-US"/>
              <a:pPr>
                <a:defRPr/>
              </a:pPr>
              <a:t>‹#›</a:t>
            </a:fld>
            <a:endParaRPr lang="en-US"/>
          </a:p>
        </p:txBody>
      </p:sp>
    </p:spTree>
    <p:extLst>
      <p:ext uri="{BB962C8B-B14F-4D97-AF65-F5344CB8AC3E}">
        <p14:creationId xmlns:p14="http://schemas.microsoft.com/office/powerpoint/2010/main" val="3111105410"/>
      </p:ext>
    </p:extLst>
  </p:cSld>
  <p:clrMapOvr>
    <a:masterClrMapping/>
  </p:clrMapOvr>
  <p:transition xmlns:p14="http://schemas.microsoft.com/office/powerpoint/2010/main"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7A114E7E-7746-4E13-856E-DDA6DBC912D3}" type="slidenum">
              <a:rPr lang="en-US"/>
              <a:pPr>
                <a:defRPr/>
              </a:pPr>
              <a:t>‹#›</a:t>
            </a:fld>
            <a:endParaRPr lang="en-US"/>
          </a:p>
        </p:txBody>
      </p:sp>
    </p:spTree>
    <p:extLst>
      <p:ext uri="{BB962C8B-B14F-4D97-AF65-F5344CB8AC3E}">
        <p14:creationId xmlns:p14="http://schemas.microsoft.com/office/powerpoint/2010/main" val="735340036"/>
      </p:ext>
    </p:extLst>
  </p:cSld>
  <p:clrMapOvr>
    <a:masterClrMapping/>
  </p:clrMapOvr>
  <p:transition xmlns:p14="http://schemas.microsoft.com/office/powerpoint/2010/main"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dt" sz="half" idx="10"/>
          </p:nvPr>
        </p:nvSpPr>
        <p:spPr>
          <a:ln/>
        </p:spPr>
        <p:txBody>
          <a:bodyPr/>
          <a:lstStyle>
            <a:lvl1pPr>
              <a:defRPr/>
            </a:lvl1pPr>
          </a:lstStyle>
          <a:p>
            <a:pPr>
              <a:defRPr/>
            </a:pPr>
            <a:endParaRPr lang="en-US"/>
          </a:p>
        </p:txBody>
      </p:sp>
      <p:sp>
        <p:nvSpPr>
          <p:cNvPr id="8" name="Rectangle 37"/>
          <p:cNvSpPr>
            <a:spLocks noGrp="1" noChangeArrowheads="1"/>
          </p:cNvSpPr>
          <p:nvPr>
            <p:ph type="ftr" sz="quarter" idx="11"/>
          </p:nvPr>
        </p:nvSpPr>
        <p:spPr>
          <a:ln/>
        </p:spPr>
        <p:txBody>
          <a:bodyPr/>
          <a:lstStyle>
            <a:lvl1pPr>
              <a:defRPr/>
            </a:lvl1pPr>
          </a:lstStyle>
          <a:p>
            <a:pPr>
              <a:defRPr/>
            </a:pPr>
            <a:endParaRPr lang="en-US"/>
          </a:p>
        </p:txBody>
      </p:sp>
      <p:sp>
        <p:nvSpPr>
          <p:cNvPr id="9" name="Rectangle 38"/>
          <p:cNvSpPr>
            <a:spLocks noGrp="1" noChangeArrowheads="1"/>
          </p:cNvSpPr>
          <p:nvPr>
            <p:ph type="sldNum" sz="quarter" idx="12"/>
          </p:nvPr>
        </p:nvSpPr>
        <p:spPr>
          <a:ln/>
        </p:spPr>
        <p:txBody>
          <a:bodyPr/>
          <a:lstStyle>
            <a:lvl1pPr>
              <a:defRPr/>
            </a:lvl1pPr>
          </a:lstStyle>
          <a:p>
            <a:pPr>
              <a:defRPr/>
            </a:pPr>
            <a:fld id="{A4F47E91-F29D-4D12-935E-4A7A4AF9AD2C}" type="slidenum">
              <a:rPr lang="en-US"/>
              <a:pPr>
                <a:defRPr/>
              </a:pPr>
              <a:t>‹#›</a:t>
            </a:fld>
            <a:endParaRPr lang="en-US"/>
          </a:p>
        </p:txBody>
      </p:sp>
    </p:spTree>
    <p:extLst>
      <p:ext uri="{BB962C8B-B14F-4D97-AF65-F5344CB8AC3E}">
        <p14:creationId xmlns:p14="http://schemas.microsoft.com/office/powerpoint/2010/main" val="817714655"/>
      </p:ext>
    </p:extLst>
  </p:cSld>
  <p:clrMapOvr>
    <a:masterClrMapping/>
  </p:clrMapOvr>
  <p:transition xmlns:p14="http://schemas.microsoft.com/office/powerpoint/2010/main" advTm="7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endParaRPr lang="en-US"/>
          </a:p>
        </p:txBody>
      </p:sp>
      <p:sp>
        <p:nvSpPr>
          <p:cNvPr id="4" name="Rectangle 37"/>
          <p:cNvSpPr>
            <a:spLocks noGrp="1" noChangeArrowheads="1"/>
          </p:cNvSpPr>
          <p:nvPr>
            <p:ph type="ftr" sz="quarter" idx="11"/>
          </p:nvPr>
        </p:nvSpPr>
        <p:spPr>
          <a:ln/>
        </p:spPr>
        <p:txBody>
          <a:bodyPr/>
          <a:lstStyle>
            <a:lvl1pPr>
              <a:defRPr/>
            </a:lvl1pPr>
          </a:lstStyle>
          <a:p>
            <a:pPr>
              <a:defRPr/>
            </a:pPr>
            <a:endParaRPr lang="en-US"/>
          </a:p>
        </p:txBody>
      </p:sp>
      <p:sp>
        <p:nvSpPr>
          <p:cNvPr id="5" name="Rectangle 38"/>
          <p:cNvSpPr>
            <a:spLocks noGrp="1" noChangeArrowheads="1"/>
          </p:cNvSpPr>
          <p:nvPr>
            <p:ph type="sldNum" sz="quarter" idx="12"/>
          </p:nvPr>
        </p:nvSpPr>
        <p:spPr>
          <a:ln/>
        </p:spPr>
        <p:txBody>
          <a:bodyPr/>
          <a:lstStyle>
            <a:lvl1pPr>
              <a:defRPr/>
            </a:lvl1pPr>
          </a:lstStyle>
          <a:p>
            <a:pPr>
              <a:defRPr/>
            </a:pPr>
            <a:fld id="{BEA28B2A-B822-4893-91C0-D0024ABBCEE7}" type="slidenum">
              <a:rPr lang="en-US"/>
              <a:pPr>
                <a:defRPr/>
              </a:pPr>
              <a:t>‹#›</a:t>
            </a:fld>
            <a:endParaRPr lang="en-US"/>
          </a:p>
        </p:txBody>
      </p:sp>
    </p:spTree>
    <p:extLst>
      <p:ext uri="{BB962C8B-B14F-4D97-AF65-F5344CB8AC3E}">
        <p14:creationId xmlns:p14="http://schemas.microsoft.com/office/powerpoint/2010/main" val="2320130284"/>
      </p:ext>
    </p:extLst>
  </p:cSld>
  <p:clrMapOvr>
    <a:masterClrMapping/>
  </p:clrMapOvr>
  <p:transition xmlns:p14="http://schemas.microsoft.com/office/powerpoint/2010/main" advTm="7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a:ln/>
        </p:spPr>
        <p:txBody>
          <a:bodyPr/>
          <a:lstStyle>
            <a:lvl1pPr>
              <a:defRPr/>
            </a:lvl1pPr>
          </a:lstStyle>
          <a:p>
            <a:pPr>
              <a:defRPr/>
            </a:pPr>
            <a:endParaRPr lang="en-US"/>
          </a:p>
        </p:txBody>
      </p:sp>
      <p:sp>
        <p:nvSpPr>
          <p:cNvPr id="3" name="Rectangle 37"/>
          <p:cNvSpPr>
            <a:spLocks noGrp="1" noChangeArrowheads="1"/>
          </p:cNvSpPr>
          <p:nvPr>
            <p:ph type="ftr" sz="quarter" idx="11"/>
          </p:nvPr>
        </p:nvSpPr>
        <p:spPr>
          <a:ln/>
        </p:spPr>
        <p:txBody>
          <a:bodyPr/>
          <a:lstStyle>
            <a:lvl1pPr>
              <a:defRPr/>
            </a:lvl1pPr>
          </a:lstStyle>
          <a:p>
            <a:pPr>
              <a:defRPr/>
            </a:pPr>
            <a:endParaRPr lang="en-US"/>
          </a:p>
        </p:txBody>
      </p:sp>
      <p:sp>
        <p:nvSpPr>
          <p:cNvPr id="4" name="Rectangle 38"/>
          <p:cNvSpPr>
            <a:spLocks noGrp="1" noChangeArrowheads="1"/>
          </p:cNvSpPr>
          <p:nvPr>
            <p:ph type="sldNum" sz="quarter" idx="12"/>
          </p:nvPr>
        </p:nvSpPr>
        <p:spPr>
          <a:ln/>
        </p:spPr>
        <p:txBody>
          <a:bodyPr/>
          <a:lstStyle>
            <a:lvl1pPr>
              <a:defRPr/>
            </a:lvl1pPr>
          </a:lstStyle>
          <a:p>
            <a:pPr>
              <a:defRPr/>
            </a:pPr>
            <a:fld id="{4E479493-DEDE-43F9-B540-E116FBC63329}" type="slidenum">
              <a:rPr lang="en-US"/>
              <a:pPr>
                <a:defRPr/>
              </a:pPr>
              <a:t>‹#›</a:t>
            </a:fld>
            <a:endParaRPr lang="en-US"/>
          </a:p>
        </p:txBody>
      </p:sp>
    </p:spTree>
    <p:extLst>
      <p:ext uri="{BB962C8B-B14F-4D97-AF65-F5344CB8AC3E}">
        <p14:creationId xmlns:p14="http://schemas.microsoft.com/office/powerpoint/2010/main" val="3280322497"/>
      </p:ext>
    </p:extLst>
  </p:cSld>
  <p:clrMapOvr>
    <a:masterClrMapping/>
  </p:clrMapOvr>
  <p:transition xmlns:p14="http://schemas.microsoft.com/office/powerpoint/2010/main"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6AAA990F-DF97-4F9D-98A7-C07BB4164FD5}" type="slidenum">
              <a:rPr lang="en-US"/>
              <a:pPr>
                <a:defRPr/>
              </a:pPr>
              <a:t>‹#›</a:t>
            </a:fld>
            <a:endParaRPr lang="en-US"/>
          </a:p>
        </p:txBody>
      </p:sp>
    </p:spTree>
    <p:extLst>
      <p:ext uri="{BB962C8B-B14F-4D97-AF65-F5344CB8AC3E}">
        <p14:creationId xmlns:p14="http://schemas.microsoft.com/office/powerpoint/2010/main" val="3495072340"/>
      </p:ext>
    </p:extLst>
  </p:cSld>
  <p:clrMapOvr>
    <a:masterClrMapping/>
  </p:clrMapOvr>
  <p:transition xmlns:p14="http://schemas.microsoft.com/office/powerpoint/2010/main"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4DB3F12B-B895-45F2-8058-CBAD01F6D5E9}" type="slidenum">
              <a:rPr lang="en-US"/>
              <a:pPr>
                <a:defRPr/>
              </a:pPr>
              <a:t>‹#›</a:t>
            </a:fld>
            <a:endParaRPr lang="en-US"/>
          </a:p>
        </p:txBody>
      </p:sp>
    </p:spTree>
    <p:extLst>
      <p:ext uri="{BB962C8B-B14F-4D97-AF65-F5344CB8AC3E}">
        <p14:creationId xmlns:p14="http://schemas.microsoft.com/office/powerpoint/2010/main" val="2187333595"/>
      </p:ext>
    </p:extLst>
  </p:cSld>
  <p:clrMapOvr>
    <a:masterClrMapping/>
  </p:clrMapOvr>
  <p:transition xmlns:p14="http://schemas.microsoft.com/office/powerpoint/2010/main" advTm="7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cs typeface="+mn-cs"/>
              </a:endParaRPr>
            </a:p>
          </p:txBody>
        </p:sp>
        <p:grpSp>
          <p:nvGrpSpPr>
            <p:cNvPr id="1033" name="Group 4"/>
            <p:cNvGrpSpPr>
              <a:grpSpLocks/>
            </p:cNvGrpSpPr>
            <p:nvPr/>
          </p:nvGrpSpPr>
          <p:grpSpPr bwMode="auto">
            <a:xfrm>
              <a:off x="48" y="102"/>
              <a:ext cx="96" cy="4128"/>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cs typeface="+mn-cs"/>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n-cs"/>
              </a:defRPr>
            </a:lvl1pPr>
          </a:lstStyle>
          <a:p>
            <a:pPr>
              <a:defRPr/>
            </a:pPr>
            <a:endParaRPr lang="en-US"/>
          </a:p>
        </p:txBody>
      </p:sp>
      <p:sp>
        <p:nvSpPr>
          <p:cNvPr id="2085"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n-cs"/>
              </a:defRPr>
            </a:lvl1pPr>
          </a:lstStyle>
          <a:p>
            <a:pPr>
              <a:defRPr/>
            </a:pPr>
            <a:endParaRPr lang="en-US"/>
          </a:p>
        </p:txBody>
      </p:sp>
      <p:sp>
        <p:nvSpPr>
          <p:cNvPr id="2086"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cs typeface="+mn-cs"/>
              </a:defRPr>
            </a:lvl1pPr>
          </a:lstStyle>
          <a:p>
            <a:pPr>
              <a:defRPr/>
            </a:pPr>
            <a:fld id="{46455573-572B-4EB9-9D67-74431A349069}" type="slidenum">
              <a:rPr lang="en-US"/>
              <a:pPr>
                <a:defRPr/>
              </a:pPr>
              <a:t>‹#›</a:t>
            </a:fld>
            <a:endParaRPr lang="en-US"/>
          </a:p>
        </p:txBody>
      </p:sp>
      <p:sp>
        <p:nvSpPr>
          <p:cNvPr id="2087" name="Rectangle 39"/>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advTm="700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hyperlink" Target="http://pt.wikipedia.org/wiki/1519" TargetMode="External"/><Relationship Id="rId5" Type="http://schemas.openxmlformats.org/officeDocument/2006/relationships/hyperlink" Target="http://pt.wikipedia.org/wiki/Biblioteca_Nacional_de_Fran%C3%A7a" TargetMode="External"/><Relationship Id="rId6" Type="http://schemas.openxmlformats.org/officeDocument/2006/relationships/hyperlink" Target="http://pt.wikipedia.org/wiki/Carta_a_El_Rei_D._Manuel" TargetMode="External"/><Relationship Id="rId7" Type="http://schemas.openxmlformats.org/officeDocument/2006/relationships/hyperlink" Target="http://pt.wikipedia.org/wiki/Pero_Vaz_de_Caminha" TargetMode="External"/><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 Id="rId3" Type="http://schemas.openxmlformats.org/officeDocument/2006/relationships/image" Target="../media/image11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11.xml.rels><?xml version="1.0" encoding="UTF-8" standalone="yes"?>
<Relationships xmlns="http://schemas.openxmlformats.org/package/2006/relationships"><Relationship Id="rId3" Type="http://schemas.openxmlformats.org/officeDocument/2006/relationships/hyperlink" Target="http://pt.wikipedia.org/wiki/Tratado_de_Madrid_(1750)" TargetMode="External"/><Relationship Id="rId4" Type="http://schemas.openxmlformats.org/officeDocument/2006/relationships/hyperlink" Target="http://pt.wikipedia.org/wiki/13_de_Janeiro" TargetMode="External"/><Relationship Id="rId5" Type="http://schemas.openxmlformats.org/officeDocument/2006/relationships/hyperlink" Target="http://pt.wikipedia.org/wiki/1750" TargetMode="External"/><Relationship Id="rId6" Type="http://schemas.openxmlformats.org/officeDocument/2006/relationships/hyperlink" Target="http://pt.wikipedia.org/wiki/Jo%C3%A3o_V_de_Portugal" TargetMode="External"/><Relationship Id="rId7" Type="http://schemas.openxmlformats.org/officeDocument/2006/relationships/hyperlink" Target="http://pt.wikipedia.org/wiki/Fernando_VI_da_Espanha" TargetMode="External"/><Relationship Id="rId8" Type="http://schemas.openxmlformats.org/officeDocument/2006/relationships/hyperlink" Target="http://pt.wikipedia.org/wiki/Uti_possidetis" TargetMode="External"/><Relationship Id="rId1" Type="http://schemas.openxmlformats.org/officeDocument/2006/relationships/slideLayout" Target="../slideLayouts/slideLayout2.xml"/><Relationship Id="rId2" Type="http://schemas.openxmlformats.org/officeDocument/2006/relationships/hyperlink" Target="http://pt.wikipedia.org/wiki/Evolu%C3%A7%C3%A3o_territorial_do_Brasil"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6.xml"/><Relationship Id="rId2" Type="http://schemas.openxmlformats.org/officeDocument/2006/relationships/image" Target="../media/image12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png"/><Relationship Id="rId6" Type="http://schemas.openxmlformats.org/officeDocument/2006/relationships/image" Target="../media/image136.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jpeg"/><Relationship Id="rId3" Type="http://schemas.openxmlformats.org/officeDocument/2006/relationships/image" Target="../media/image141.jpeg"/></Relationships>
</file>

<file path=ppt/slides/_rels/slide11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image" Target="../media/image14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20.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6.xml"/><Relationship Id="rId3" Type="http://schemas.openxmlformats.org/officeDocument/2006/relationships/image" Target="../media/image143.jpeg"/></Relationships>
</file>

<file path=ppt/slides/_rels/slide12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image" Target="../media/image14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5.jpeg"/></Relationships>
</file>

<file path=ppt/slides/_rels/slide123.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6.xml"/><Relationship Id="rId3" Type="http://schemas.openxmlformats.org/officeDocument/2006/relationships/image" Target="../media/image14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jpeg"/></Relationships>
</file>

<file path=ppt/slides/_rels/slide125.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6.xml"/><Relationship Id="rId3" Type="http://schemas.openxmlformats.org/officeDocument/2006/relationships/image" Target="../media/image14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9.jpeg"/></Relationships>
</file>

<file path=ppt/slides/_rels/slide12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6.xml"/><Relationship Id="rId3" Type="http://schemas.openxmlformats.org/officeDocument/2006/relationships/image" Target="../media/image150.jpeg"/></Relationships>
</file>

<file path=ppt/slides/_rels/slide128.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6.xml"/><Relationship Id="rId3" Type="http://schemas.openxmlformats.org/officeDocument/2006/relationships/image" Target="../media/image151.jpeg"/></Relationships>
</file>

<file path=ppt/slides/_rels/slide129.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6.xml"/><Relationship Id="rId3" Type="http://schemas.openxmlformats.org/officeDocument/2006/relationships/image" Target="../media/image15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eg"/></Relationships>
</file>

<file path=ppt/slides/_rels/slide13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6.xml"/><Relationship Id="rId3" Type="http://schemas.openxmlformats.org/officeDocument/2006/relationships/image" Target="../media/image15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jpeg"/><Relationship Id="rId3" Type="http://schemas.openxmlformats.org/officeDocument/2006/relationships/image" Target="../media/image158.jpeg"/></Relationships>
</file>

<file path=ppt/slides/_rels/slide13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6.xml"/><Relationship Id="rId3" Type="http://schemas.openxmlformats.org/officeDocument/2006/relationships/image" Target="../media/image15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1" Type="http://schemas.openxmlformats.org/officeDocument/2006/relationships/slideLayout" Target="../slideLayouts/slideLayout7.xml"/><Relationship Id="rId2" Type="http://schemas.openxmlformats.org/officeDocument/2006/relationships/image" Target="../media/image16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liada.net/universo/digital/Audemario%20Prazeres/NASSAU%20&amp;%20GEORG%20MARCGRAVE.pdf"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jpeg"/></Relationships>
</file>

<file path=ppt/slides/_rels/slide141.xml.rels><?xml version="1.0" encoding="UTF-8" standalone="yes"?>
<Relationships xmlns="http://schemas.openxmlformats.org/package/2006/relationships"><Relationship Id="rId9" Type="http://schemas.openxmlformats.org/officeDocument/2006/relationships/image" Target="../media/image175.png"/><Relationship Id="rId20" Type="http://schemas.openxmlformats.org/officeDocument/2006/relationships/image" Target="../media/image185.jpeg"/><Relationship Id="rId21" Type="http://schemas.openxmlformats.org/officeDocument/2006/relationships/image" Target="../media/image186.jpeg"/><Relationship Id="rId22" Type="http://schemas.openxmlformats.org/officeDocument/2006/relationships/image" Target="../media/image187.jpeg"/><Relationship Id="rId23" Type="http://schemas.openxmlformats.org/officeDocument/2006/relationships/image" Target="../media/image188.png"/><Relationship Id="rId24" Type="http://schemas.openxmlformats.org/officeDocument/2006/relationships/image" Target="../media/image189.png"/><Relationship Id="rId25" Type="http://schemas.openxmlformats.org/officeDocument/2006/relationships/image" Target="../media/image190.jpeg"/><Relationship Id="rId10" Type="http://schemas.openxmlformats.org/officeDocument/2006/relationships/image" Target="../media/image176.png"/><Relationship Id="rId11" Type="http://schemas.openxmlformats.org/officeDocument/2006/relationships/image" Target="../media/image177.jpeg"/><Relationship Id="rId12" Type="http://schemas.openxmlformats.org/officeDocument/2006/relationships/image" Target="../media/image178.jpeg"/><Relationship Id="rId13" Type="http://schemas.openxmlformats.org/officeDocument/2006/relationships/image" Target="../media/image179.png"/><Relationship Id="rId14" Type="http://schemas.openxmlformats.org/officeDocument/2006/relationships/image" Target="../media/image180.png"/><Relationship Id="rId15" Type="http://schemas.openxmlformats.org/officeDocument/2006/relationships/image" Target="../media/image181.png"/><Relationship Id="rId16" Type="http://schemas.openxmlformats.org/officeDocument/2006/relationships/image" Target="../media/image182.jpeg"/><Relationship Id="rId17" Type="http://schemas.openxmlformats.org/officeDocument/2006/relationships/image" Target="../media/image104.jpeg"/><Relationship Id="rId18" Type="http://schemas.openxmlformats.org/officeDocument/2006/relationships/image" Target="../media/image183.jpeg"/><Relationship Id="rId19" Type="http://schemas.openxmlformats.org/officeDocument/2006/relationships/image" Target="../media/image184.jpe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9.jpeg"/><Relationship Id="rId4" Type="http://schemas.openxmlformats.org/officeDocument/2006/relationships/image" Target="../media/image170.jpeg"/><Relationship Id="rId5" Type="http://schemas.openxmlformats.org/officeDocument/2006/relationships/image" Target="../media/image171.jpeg"/><Relationship Id="rId6" Type="http://schemas.openxmlformats.org/officeDocument/2006/relationships/image" Target="../media/image172.jpeg"/><Relationship Id="rId7" Type="http://schemas.openxmlformats.org/officeDocument/2006/relationships/image" Target="../media/image173.png"/><Relationship Id="rId8" Type="http://schemas.openxmlformats.org/officeDocument/2006/relationships/image" Target="../media/image17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1.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 Id="rId3" Type="http://schemas.openxmlformats.org/officeDocument/2006/relationships/image" Target="../media/image19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http://pt.wikipedia.org/wiki/1894" TargetMode="External"/><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9" Type="http://schemas.openxmlformats.org/officeDocument/2006/relationships/hyperlink" Target="http://pt.wikipedia.org/wiki/1892" TargetMode="External"/><Relationship Id="rId20" Type="http://schemas.openxmlformats.org/officeDocument/2006/relationships/hyperlink" Target="http://pt.wikipedia.org/wiki/Bras%C3%ADlia%23cite_note-17" TargetMode="External"/><Relationship Id="rId21" Type="http://schemas.openxmlformats.org/officeDocument/2006/relationships/hyperlink" Target="http://pt.wikipedia.org/wiki/1894" TargetMode="External"/><Relationship Id="rId22" Type="http://schemas.openxmlformats.org/officeDocument/2006/relationships/image" Target="../media/image29.jpeg"/><Relationship Id="rId10" Type="http://schemas.openxmlformats.org/officeDocument/2006/relationships/hyperlink" Target="http://pt.wikipedia.org/wiki/Planalto_Central" TargetMode="External"/><Relationship Id="rId11" Type="http://schemas.openxmlformats.org/officeDocument/2006/relationships/hyperlink" Target="http://pt.wikipedia.org/wiki/Brasil" TargetMode="External"/><Relationship Id="rId12" Type="http://schemas.openxmlformats.org/officeDocument/2006/relationships/hyperlink" Target="http://pt.wikipedia.org/wiki/Orog%C3%AAnese" TargetMode="External"/><Relationship Id="rId13" Type="http://schemas.openxmlformats.org/officeDocument/2006/relationships/hyperlink" Target="http://pt.wikipedia.org/wiki/Clima" TargetMode="External"/><Relationship Id="rId14" Type="http://schemas.openxmlformats.org/officeDocument/2006/relationships/hyperlink" Target="http://pt.wikipedia.org/wiki/Higiene" TargetMode="External"/><Relationship Id="rId15" Type="http://schemas.openxmlformats.org/officeDocument/2006/relationships/hyperlink" Target="http://pt.wikipedia.org/wiki/%C3%81gua" TargetMode="External"/><Relationship Id="rId16" Type="http://schemas.openxmlformats.org/officeDocument/2006/relationships/hyperlink" Target="http://pt.wikipedia.org/wiki/Bras%C3%ADlia" TargetMode="External"/><Relationship Id="rId17" Type="http://schemas.openxmlformats.org/officeDocument/2006/relationships/hyperlink" Target="http://pt.wikipedia.org/wiki/1960" TargetMode="External"/><Relationship Id="rId18" Type="http://schemas.openxmlformats.org/officeDocument/2006/relationships/hyperlink" Target="http://pt.wikipedia.org/wiki/1891" TargetMode="External"/><Relationship Id="rId19" Type="http://schemas.openxmlformats.org/officeDocument/2006/relationships/hyperlink" Target="http://pt.wikipedia.org/wiki/Lu%C3%ADs_Cruls" TargetMode="External"/><Relationship Id="rId1" Type="http://schemas.openxmlformats.org/officeDocument/2006/relationships/slideLayout" Target="../slideLayouts/slideLayout6.xml"/><Relationship Id="rId2" Type="http://schemas.openxmlformats.org/officeDocument/2006/relationships/hyperlink" Target="http://pt.wikipedia.org/wiki/Diest" TargetMode="External"/><Relationship Id="rId3" Type="http://schemas.openxmlformats.org/officeDocument/2006/relationships/hyperlink" Target="http://pt.wikipedia.org/wiki/21_de_janeiro" TargetMode="External"/><Relationship Id="rId4" Type="http://schemas.openxmlformats.org/officeDocument/2006/relationships/hyperlink" Target="http://pt.wikipedia.org/wiki/1848" TargetMode="External"/><Relationship Id="rId5" Type="http://schemas.openxmlformats.org/officeDocument/2006/relationships/hyperlink" Target="http://pt.wikipedia.org/wiki/Paris" TargetMode="External"/><Relationship Id="rId6" Type="http://schemas.openxmlformats.org/officeDocument/2006/relationships/hyperlink" Target="http://pt.wikipedia.org/wiki/21_de_junho" TargetMode="External"/><Relationship Id="rId7" Type="http://schemas.openxmlformats.org/officeDocument/2006/relationships/hyperlink" Target="http://pt.wikipedia.org/wiki/1908" TargetMode="External"/><Relationship Id="rId8" Type="http://schemas.openxmlformats.org/officeDocument/2006/relationships/hyperlink" Target="http://pt.wikipedia.org/wiki/Observat%C3%B3rio_Astron%C3%B4mico_do_Rio_de_Janeir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file:///C:\www\vivaldi.mp3" TargetMode="External"/><Relationship Id="rId2" Type="http://schemas.openxmlformats.org/officeDocument/2006/relationships/audio" Target="file:///C:\www\vivaldi.mp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11" Type="http://schemas.openxmlformats.org/officeDocument/2006/relationships/hyperlink" Target="http://pt.wikipedia.org/wiki/Crist%C3%B3v%C3%A3o_Colombo" TargetMode="External"/><Relationship Id="rId12" Type="http://schemas.openxmlformats.org/officeDocument/2006/relationships/hyperlink" Target="http://pt.wikipedia.org/wiki/Am%C3%A9rica_Central" TargetMode="External"/><Relationship Id="rId13" Type="http://schemas.openxmlformats.org/officeDocument/2006/relationships/hyperlink" Target="http://pt.wikipedia.org/wiki/Gaspar_Corte_Real" TargetMode="External"/><Relationship Id="rId14" Type="http://schemas.openxmlformats.org/officeDocument/2006/relationships/hyperlink" Target="http://pt.wikipedia.org/wiki/Terra_Nova" TargetMode="External"/><Relationship Id="rId15" Type="http://schemas.openxmlformats.org/officeDocument/2006/relationships/hyperlink" Target="http://pt.wikipedia.org/wiki/Pedro_%C3%81lvares_Cabral" TargetMode="External"/><Relationship Id="rId16" Type="http://schemas.openxmlformats.org/officeDocument/2006/relationships/hyperlink" Target="http://pt.wikipedia.org/wiki/Brasil" TargetMode="External"/><Relationship Id="rId17" Type="http://schemas.openxmlformats.org/officeDocument/2006/relationships/hyperlink" Target="http://pt.wikipedia.org/wiki/Tratado_de_Tordesilhas"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pt.wikipedia.org/wiki/Ceuta" TargetMode="External"/><Relationship Id="rId4" Type="http://schemas.openxmlformats.org/officeDocument/2006/relationships/hyperlink" Target="http://pt.wikipedia.org/wiki/1415" TargetMode="External"/><Relationship Id="rId5" Type="http://schemas.openxmlformats.org/officeDocument/2006/relationships/hyperlink" Target="http://pt.wikipedia.org/wiki/Infante_D._Henrique" TargetMode="External"/><Relationship Id="rId6" Type="http://schemas.openxmlformats.org/officeDocument/2006/relationships/hyperlink" Target="http://pt.wikipedia.org/wiki/Fortaleza_de_Sagres" TargetMode="External"/><Relationship Id="rId7" Type="http://schemas.openxmlformats.org/officeDocument/2006/relationships/image" Target="../media/image5.jpeg"/><Relationship Id="rId8" Type="http://schemas.openxmlformats.org/officeDocument/2006/relationships/hyperlink" Target="http://pt.wikipedia.org/wiki/Planisf%C3%A9rio_de_Cantino" TargetMode="External"/><Relationship Id="rId9" Type="http://schemas.openxmlformats.org/officeDocument/2006/relationships/hyperlink" Target="http://pt.wikipedia.org/wiki/Vasco_da_Gama" TargetMode="External"/><Relationship Id="rId10" Type="http://schemas.openxmlformats.org/officeDocument/2006/relationships/hyperlink" Target="http://pt.wikipedia.org/wiki/%C3%8Dndi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9" Type="http://schemas.openxmlformats.org/officeDocument/2006/relationships/hyperlink" Target="http://pt.wikipedia.org/wiki/Judeu" TargetMode="External"/><Relationship Id="rId20" Type="http://schemas.openxmlformats.org/officeDocument/2006/relationships/hyperlink" Target="http://pt.wikipedia.org/wiki/Leiria" TargetMode="External"/><Relationship Id="rId21" Type="http://schemas.openxmlformats.org/officeDocument/2006/relationships/hyperlink" Target="http://pt.wikipedia.org/w/index.php?title=Abra%C3%A3o_de_Ortas&amp;action=edit&amp;redlink=1" TargetMode="External"/><Relationship Id="rId22" Type="http://schemas.openxmlformats.org/officeDocument/2006/relationships/hyperlink" Target="http://pt.wikipedia.org/wiki/1496" TargetMode="External"/><Relationship Id="rId23" Type="http://schemas.openxmlformats.org/officeDocument/2006/relationships/hyperlink" Target="http://pt.wikipedia.org/wiki/Latim" TargetMode="External"/><Relationship Id="rId24" Type="http://schemas.openxmlformats.org/officeDocument/2006/relationships/hyperlink" Target="http://pt.wikipedia.org/wiki/L%C3%ADngua_castelhana" TargetMode="External"/><Relationship Id="rId25" Type="http://schemas.openxmlformats.org/officeDocument/2006/relationships/hyperlink" Target="http://pt.wikipedia.org/wiki/1497" TargetMode="External"/><Relationship Id="rId26" Type="http://schemas.openxmlformats.org/officeDocument/2006/relationships/hyperlink" Target="http://pt.wikipedia.org/wiki/1500" TargetMode="External"/><Relationship Id="rId27" Type="http://schemas.openxmlformats.org/officeDocument/2006/relationships/hyperlink" Target="http://pt.wikipedia.org/wiki/Vasco_da_Gama" TargetMode="External"/><Relationship Id="rId28" Type="http://schemas.openxmlformats.org/officeDocument/2006/relationships/hyperlink" Target="http://pt.wikipedia.org/wiki/Pedro_%C3%81lvares_Cabral" TargetMode="External"/><Relationship Id="rId29" Type="http://schemas.openxmlformats.org/officeDocument/2006/relationships/image" Target="../media/image6.jpeg"/><Relationship Id="rId30" Type="http://schemas.openxmlformats.org/officeDocument/2006/relationships/image" Target="../media/image7.jpeg"/><Relationship Id="rId10" Type="http://schemas.openxmlformats.org/officeDocument/2006/relationships/hyperlink" Target="http://pt.wikipedia.org/wiki/T%C3%A1buas_astron%C3%B3micas" TargetMode="External"/><Relationship Id="rId11" Type="http://schemas.openxmlformats.org/officeDocument/2006/relationships/hyperlink" Target="http://pt.wikipedia.org/wiki/1450" TargetMode="External"/><Relationship Id="rId12" Type="http://schemas.openxmlformats.org/officeDocument/2006/relationships/hyperlink" Target="http://pt.wikipedia.org/wiki/1510" TargetMode="External"/><Relationship Id="rId13" Type="http://schemas.openxmlformats.org/officeDocument/2006/relationships/hyperlink" Target="http://pt.wikipedia.org/wiki/Jo%C3%A3o_II_de_Portugal" TargetMode="External"/><Relationship Id="rId14" Type="http://schemas.openxmlformats.org/officeDocument/2006/relationships/hyperlink" Target="http://pt.wikipedia.org/wiki/Astrol%C3%A1bio" TargetMode="External"/><Relationship Id="rId15" Type="http://schemas.openxmlformats.org/officeDocument/2006/relationships/hyperlink" Target="http://pt.wikipedia.org/wiki/Caravelas" TargetMode="External"/><Relationship Id="rId16" Type="http://schemas.openxmlformats.org/officeDocument/2006/relationships/hyperlink" Target="http://pt.wikipedia.org/wiki/Brasil" TargetMode="External"/><Relationship Id="rId17" Type="http://schemas.openxmlformats.org/officeDocument/2006/relationships/hyperlink" Target="http://pt.wikipedia.org/wiki/%C3%8Dndia" TargetMode="External"/><Relationship Id="rId18" Type="http://schemas.openxmlformats.org/officeDocument/2006/relationships/hyperlink" Target="http://pt.wikipedia.org/wiki/Hebraico" TargetMode="External"/><Relationship Id="rId19" Type="http://schemas.openxmlformats.org/officeDocument/2006/relationships/hyperlink" Target="http://pt.wikipedia.org/w/index.php?title=Ha-jibbur_Ha-gadol&amp;action=edit&amp;redlink=1" TargetMode="External"/><Relationship Id="rId1" Type="http://schemas.openxmlformats.org/officeDocument/2006/relationships/slideLayout" Target="../slideLayouts/slideLayout7.xml"/><Relationship Id="rId2" Type="http://schemas.openxmlformats.org/officeDocument/2006/relationships/hyperlink" Target="http://pt.wikipedia.org/wiki/1455" TargetMode="External"/><Relationship Id="rId3" Type="http://schemas.openxmlformats.org/officeDocument/2006/relationships/hyperlink" Target="http://pt.wikipedia.org/wiki/Bula" TargetMode="External"/><Relationship Id="rId4" Type="http://schemas.openxmlformats.org/officeDocument/2006/relationships/hyperlink" Target="http://pt.wikipedia.org/wiki/Romanus_Pontifex" TargetMode="External"/><Relationship Id="rId5" Type="http://schemas.openxmlformats.org/officeDocument/2006/relationships/hyperlink" Target="http://pt.wikipedia.org/wiki/Papa_Nicolau_V" TargetMode="External"/><Relationship Id="rId6" Type="http://schemas.openxmlformats.org/officeDocument/2006/relationships/hyperlink" Target="http://pt.wikipedia.org/wiki/1492" TargetMode="External"/><Relationship Id="rId7" Type="http://schemas.openxmlformats.org/officeDocument/2006/relationships/hyperlink" Target="http://pt.wikipedia.org/wiki/Abra%C3%A3o_Zacuto" TargetMode="External"/><Relationship Id="rId8" Type="http://schemas.openxmlformats.org/officeDocument/2006/relationships/hyperlink" Target="http://pt.wikipedia.org/wiki/Espanh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9" Type="http://schemas.openxmlformats.org/officeDocument/2006/relationships/hyperlink" Target="http://pt.wikipedia.org/wiki/Engenheiro_civil" TargetMode="External"/><Relationship Id="rId20" Type="http://schemas.openxmlformats.org/officeDocument/2006/relationships/hyperlink" Target="http://pt.wikipedia.org/wiki/1908" TargetMode="External"/><Relationship Id="rId21" Type="http://schemas.openxmlformats.org/officeDocument/2006/relationships/hyperlink" Target="http://pt.wikipedia.org/wiki/1929" TargetMode="External"/><Relationship Id="rId22" Type="http://schemas.openxmlformats.org/officeDocument/2006/relationships/hyperlink" Target="http://pt.wikipedia.org/wiki/1902" TargetMode="External"/><Relationship Id="rId23" Type="http://schemas.openxmlformats.org/officeDocument/2006/relationships/hyperlink" Target="http://pt.wikipedia.org/wiki/1904" TargetMode="External"/><Relationship Id="rId24" Type="http://schemas.openxmlformats.org/officeDocument/2006/relationships/hyperlink" Target="http://pt.wikipedia.org/wiki/Minist%C3%A9rio_das_Rela%C3%A7%C3%B5es_Exteriores" TargetMode="External"/><Relationship Id="rId25" Type="http://schemas.openxmlformats.org/officeDocument/2006/relationships/hyperlink" Target="http://pt.wikipedia.org/wiki/Escola_Polit%C3%A9cnica_do_Rio_de_Janeiro" TargetMode="External"/><Relationship Id="rId26" Type="http://schemas.openxmlformats.org/officeDocument/2006/relationships/hyperlink" Target="http://pt.wikipedia.org/wiki/Eclipse" TargetMode="External"/><Relationship Id="rId27" Type="http://schemas.openxmlformats.org/officeDocument/2006/relationships/hyperlink" Target="http://pt.wikipedia.org/wiki/Sobral" TargetMode="External"/><Relationship Id="rId28" Type="http://schemas.openxmlformats.org/officeDocument/2006/relationships/hyperlink" Target="http://pt.wikipedia.org/wiki/Sociedade_Brasileira_de_Ci%C3%AAncias" TargetMode="External"/><Relationship Id="rId10" Type="http://schemas.openxmlformats.org/officeDocument/2006/relationships/hyperlink" Target="http://pt.wikipedia.org/wiki/Fran%C3%A7a" TargetMode="External"/><Relationship Id="rId11" Type="http://schemas.openxmlformats.org/officeDocument/2006/relationships/hyperlink" Target="http://pt.wikipedia.org/wiki/Brasil" TargetMode="External"/><Relationship Id="rId12" Type="http://schemas.openxmlformats.org/officeDocument/2006/relationships/hyperlink" Target="http://pt.wikipedia.org/wiki/Astr%C3%B4nomo" TargetMode="External"/><Relationship Id="rId13" Type="http://schemas.openxmlformats.org/officeDocument/2006/relationships/hyperlink" Target="http://pt.wikipedia.org/wiki/Luiz_Cruls" TargetMode="External"/><Relationship Id="rId14" Type="http://schemas.openxmlformats.org/officeDocument/2006/relationships/hyperlink" Target="http://pt.wikipedia.org/wiki/Distrito_Federal" TargetMode="External"/><Relationship Id="rId15" Type="http://schemas.openxmlformats.org/officeDocument/2006/relationships/hyperlink" Target="http://pt.wikipedia.org/wiki/Henrique_Morize%23cite_note-ReferenceA-0" TargetMode="External"/><Relationship Id="rId16" Type="http://schemas.openxmlformats.org/officeDocument/2006/relationships/hyperlink" Target="http://pt.wikipedia.org/wiki/Academia_Brasileira_de_Ci%C3%AAncias" TargetMode="External"/><Relationship Id="rId17" Type="http://schemas.openxmlformats.org/officeDocument/2006/relationships/hyperlink" Target="http://pt.wikipedia.org/wiki/1916" TargetMode="External"/><Relationship Id="rId18" Type="http://schemas.openxmlformats.org/officeDocument/2006/relationships/hyperlink" Target="http://pt.wikipedia.org/wiki/1926" TargetMode="External"/><Relationship Id="rId19" Type="http://schemas.openxmlformats.org/officeDocument/2006/relationships/hyperlink" Target="http://pt.wikipedia.org/wiki/Observat%C3%B3rio_Nacional" TargetMode="External"/><Relationship Id="rId1" Type="http://schemas.openxmlformats.org/officeDocument/2006/relationships/slideLayout" Target="../slideLayouts/slideLayout6.xml"/><Relationship Id="rId2" Type="http://schemas.openxmlformats.org/officeDocument/2006/relationships/hyperlink" Target="http://pt.wikipedia.org/wiki/Beaune" TargetMode="External"/><Relationship Id="rId3" Type="http://schemas.openxmlformats.org/officeDocument/2006/relationships/hyperlink" Target="http://pt.wikipedia.org/wiki/31_de_dezembro" TargetMode="External"/><Relationship Id="rId4" Type="http://schemas.openxmlformats.org/officeDocument/2006/relationships/hyperlink" Target="http://pt.wikipedia.org/wiki/1860" TargetMode="External"/><Relationship Id="rId5" Type="http://schemas.openxmlformats.org/officeDocument/2006/relationships/hyperlink" Target="http://pt.wikipedia.org/wiki/19_de_mar%C3%A7o" TargetMode="External"/><Relationship Id="rId6" Type="http://schemas.openxmlformats.org/officeDocument/2006/relationships/hyperlink" Target="http://pt.wikipedia.org/wiki/1930" TargetMode="External"/><Relationship Id="rId7" Type="http://schemas.openxmlformats.org/officeDocument/2006/relationships/hyperlink" Target="http://pt.wikipedia.org/wiki/Engenheiro" TargetMode="External"/><Relationship Id="rId8" Type="http://schemas.openxmlformats.org/officeDocument/2006/relationships/hyperlink" Target="http://pt.wikipedia.org/wiki/Ge%C3%B3grafo"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hyperlink" Target="http://pt.wikipedia.org/wiki/1510" TargetMode="External"/><Relationship Id="rId4" Type="http://schemas.openxmlformats.org/officeDocument/2006/relationships/hyperlink" Target="http://pt.wikipedia.org/wiki/Astrol%C3%A1bio" TargetMode="External"/><Relationship Id="rId5" Type="http://schemas.openxmlformats.org/officeDocument/2006/relationships/hyperlink" Target="http://pt.wikipedia.org/wiki/T%C3%A1buas_astron%C3%B3micas" TargetMode="External"/><Relationship Id="rId6" Type="http://schemas.openxmlformats.org/officeDocument/2006/relationships/hyperlink" Target="http://pt.wikipedia.org/wiki/Caravelas" TargetMode="External"/><Relationship Id="rId7" Type="http://schemas.openxmlformats.org/officeDocument/2006/relationships/image" Target="../media/image7.jpeg"/><Relationship Id="rId8" Type="http://schemas.openxmlformats.org/officeDocument/2006/relationships/image" Target="../media/image6.jpeg"/><Relationship Id="rId9"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hyperlink" Target="http://pt.wikipedia.org/wiki/145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8.xml.rels><?xml version="1.0" encoding="UTF-8" standalone="yes"?>
<Relationships xmlns="http://schemas.openxmlformats.org/package/2006/relationships"><Relationship Id="rId9" Type="http://schemas.openxmlformats.org/officeDocument/2006/relationships/hyperlink" Target="http://pt.wikipedia.org/wiki/Tratado_das_Alc%C3%A1%C3%A7ovas-Toledo" TargetMode="External"/><Relationship Id="rId20" Type="http://schemas.openxmlformats.org/officeDocument/2006/relationships/hyperlink" Target="http://pt.wikipedia.org/wiki/Reino_de_Castela" TargetMode="External"/><Relationship Id="rId21" Type="http://schemas.openxmlformats.org/officeDocument/2006/relationships/hyperlink" Target="http://pt.wikipedia.org/wiki/Meridiano" TargetMode="External"/><Relationship Id="rId22" Type="http://schemas.openxmlformats.org/officeDocument/2006/relationships/hyperlink" Target="http://pt.wikipedia.org/wiki/L%C3%A9gua" TargetMode="External"/><Relationship Id="rId23" Type="http://schemas.openxmlformats.org/officeDocument/2006/relationships/hyperlink" Target="http://pt.wikipedia.org/wiki/Quil%C3%B3metro" TargetMode="External"/><Relationship Id="rId24" Type="http://schemas.openxmlformats.org/officeDocument/2006/relationships/hyperlink" Target="http://pt.wikipedia.org/wiki/Cabo_Verde" TargetMode="External"/><Relationship Id="rId25" Type="http://schemas.openxmlformats.org/officeDocument/2006/relationships/hyperlink" Target="http://pt.wikipedia.org/wiki/Descobrimentos_portugueses%23cite_note-16" TargetMode="External"/><Relationship Id="rId26" Type="http://schemas.openxmlformats.org/officeDocument/2006/relationships/hyperlink" Target="http://pt.wikipedia.org/wiki/Atl%C3%A2ntico_Sul" TargetMode="External"/><Relationship Id="rId27" Type="http://schemas.openxmlformats.org/officeDocument/2006/relationships/hyperlink" Target="http://pt.wikipedia.org/wiki/Volta_do_mar" TargetMode="External"/><Relationship Id="rId28" Type="http://schemas.openxmlformats.org/officeDocument/2006/relationships/hyperlink" Target="http://pt.wikipedia.org/wiki/Cabo_da_Boa_Esperan%C3%A7a" TargetMode="External"/><Relationship Id="rId29" Type="http://schemas.openxmlformats.org/officeDocument/2006/relationships/hyperlink" Target="http://pt.wikipedia.org/wiki/%C3%81frica" TargetMode="External"/><Relationship Id="rId30" Type="http://schemas.openxmlformats.org/officeDocument/2006/relationships/hyperlink" Target="http://pt.wikipedia.org/wiki/22_de_abril" TargetMode="External"/><Relationship Id="rId31" Type="http://schemas.openxmlformats.org/officeDocument/2006/relationships/hyperlink" Target="http://pt.wikipedia.org/wiki/Monte_Pascoal" TargetMode="External"/><Relationship Id="rId32" Type="http://schemas.openxmlformats.org/officeDocument/2006/relationships/hyperlink" Target="http://pt.wikipedia.org/wiki/Bahia" TargetMode="External"/><Relationship Id="rId10" Type="http://schemas.openxmlformats.org/officeDocument/2006/relationships/hyperlink" Target="http://pt.wikipedia.org/wiki/Paralelo" TargetMode="External"/><Relationship Id="rId11" Type="http://schemas.openxmlformats.org/officeDocument/2006/relationships/hyperlink" Target="http://pt.wikipedia.org/wiki/Can%C3%A1rias" TargetMode="External"/><Relationship Id="rId12" Type="http://schemas.openxmlformats.org/officeDocument/2006/relationships/hyperlink" Target="http://pt.wikipedia.org/wiki/Hemisf%C3%A9rio_(geografia)" TargetMode="External"/><Relationship Id="rId13" Type="http://schemas.openxmlformats.org/officeDocument/2006/relationships/hyperlink" Target="http://pt.wikipedia.org/wiki/Jo%C3%A3o_II_de_Portugal" TargetMode="External"/><Relationship Id="rId14" Type="http://schemas.openxmlformats.org/officeDocument/2006/relationships/hyperlink" Target="http://pt.wikipedia.org/wiki/Diplomata" TargetMode="External"/><Relationship Id="rId15" Type="http://schemas.openxmlformats.org/officeDocument/2006/relationships/hyperlink" Target="http://pt.wikipedia.org/wiki/Tordesillas" TargetMode="External"/><Relationship Id="rId16" Type="http://schemas.openxmlformats.org/officeDocument/2006/relationships/hyperlink" Target="http://pt.wikipedia.org/wiki/7_de_Junho" TargetMode="External"/><Relationship Id="rId17" Type="http://schemas.openxmlformats.org/officeDocument/2006/relationships/hyperlink" Target="http://pt.wikipedia.org/wiki/1494" TargetMode="External"/><Relationship Id="rId18" Type="http://schemas.openxmlformats.org/officeDocument/2006/relationships/hyperlink" Target="http://pt.wikipedia.org/wiki/Tratado_de_Tordesilhas" TargetMode="External"/><Relationship Id="rId19" Type="http://schemas.openxmlformats.org/officeDocument/2006/relationships/hyperlink" Target="http://pt.wikipedia.org/wiki/Portugal" TargetMode="External"/><Relationship Id="rId1" Type="http://schemas.openxmlformats.org/officeDocument/2006/relationships/slideLayout" Target="../slideLayouts/slideLayout7.xml"/><Relationship Id="rId2" Type="http://schemas.openxmlformats.org/officeDocument/2006/relationships/hyperlink" Target="http://pt.wikipedia.org/wiki/Crist%C3%B3v%C3%A3o_Colombo" TargetMode="External"/><Relationship Id="rId3" Type="http://schemas.openxmlformats.org/officeDocument/2006/relationships/hyperlink" Target="http://pt.wikipedia.org/wiki/Am%C3%A9rica" TargetMode="External"/><Relationship Id="rId4" Type="http://schemas.openxmlformats.org/officeDocument/2006/relationships/hyperlink" Target="http://pt.wikipedia.org/wiki/Bula" TargetMode="External"/><Relationship Id="rId5" Type="http://schemas.openxmlformats.org/officeDocument/2006/relationships/hyperlink" Target="http://pt.wikipedia.org/wiki/Bulas_Alexandrinas" TargetMode="External"/><Relationship Id="rId6" Type="http://schemas.openxmlformats.org/officeDocument/2006/relationships/hyperlink" Target="http://pt.wikipedia.org/wiki/Espanha" TargetMode="External"/><Relationship Id="rId7" Type="http://schemas.openxmlformats.org/officeDocument/2006/relationships/hyperlink" Target="http://pt.wikipedia.org/wiki/Cosmografia" TargetMode="External"/><Relationship Id="rId8" Type="http://schemas.openxmlformats.org/officeDocument/2006/relationships/hyperlink" Target="http://pt.wikipedia.org/wiki/1479"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1.jpe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hyperlink" Target="http://en.wikipedia.org/wiki/Pion" TargetMode="External"/><Relationship Id="rId6" Type="http://schemas.openxmlformats.org/officeDocument/2006/relationships/hyperlink" Target="http://en.wikipedia.org/wiki/Meson"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 Id="rId3" Type="http://schemas.openxmlformats.org/officeDocument/2006/relationships/image" Target="../media/image10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Departamento</a:t>
            </a:r>
            <a:r>
              <a:rPr lang="en-US" dirty="0" smtClean="0"/>
              <a:t> de </a:t>
            </a:r>
            <a:r>
              <a:rPr lang="en-US" dirty="0" err="1" smtClean="0"/>
              <a:t>Astronomia</a:t>
            </a:r>
            <a:endParaRPr lang="en-US" dirty="0"/>
          </a:p>
        </p:txBody>
      </p:sp>
      <p:sp>
        <p:nvSpPr>
          <p:cNvPr id="3" name="Content Placeholder 2"/>
          <p:cNvSpPr>
            <a:spLocks noGrp="1"/>
          </p:cNvSpPr>
          <p:nvPr>
            <p:ph idx="1"/>
          </p:nvPr>
        </p:nvSpPr>
        <p:spPr/>
        <p:txBody>
          <a:bodyPr/>
          <a:lstStyle/>
          <a:p>
            <a:r>
              <a:rPr lang="en-US" sz="1800" dirty="0" smtClean="0"/>
              <a:t>Ducati</a:t>
            </a:r>
          </a:p>
          <a:p>
            <a:r>
              <a:rPr lang="en-US" sz="1800" dirty="0" err="1" smtClean="0"/>
              <a:t>Kepler</a:t>
            </a:r>
            <a:endParaRPr lang="en-US" sz="1800" dirty="0" smtClean="0"/>
          </a:p>
          <a:p>
            <a:r>
              <a:rPr lang="en-US" sz="1800" dirty="0" err="1" smtClean="0"/>
              <a:t>Thaisa</a:t>
            </a:r>
            <a:endParaRPr lang="en-US" sz="1800" dirty="0" smtClean="0"/>
          </a:p>
          <a:p>
            <a:r>
              <a:rPr lang="en-US" sz="1800" dirty="0" err="1" smtClean="0"/>
              <a:t>Fátima</a:t>
            </a:r>
            <a:endParaRPr lang="en-US" sz="1800" dirty="0" smtClean="0"/>
          </a:p>
          <a:p>
            <a:r>
              <a:rPr lang="en-US" sz="1800" dirty="0" err="1" smtClean="0"/>
              <a:t>Horácio</a:t>
            </a:r>
            <a:endParaRPr lang="en-US" sz="1800" dirty="0" smtClean="0"/>
          </a:p>
          <a:p>
            <a:r>
              <a:rPr lang="en-US" sz="1800" dirty="0" smtClean="0"/>
              <a:t>Eduardo </a:t>
            </a:r>
            <a:r>
              <a:rPr lang="en-US" sz="1800" dirty="0" err="1" smtClean="0"/>
              <a:t>Bica</a:t>
            </a:r>
            <a:endParaRPr lang="en-US" sz="1800" dirty="0" smtClean="0"/>
          </a:p>
          <a:p>
            <a:r>
              <a:rPr lang="en-US" sz="1800" dirty="0" err="1" smtClean="0"/>
              <a:t>Basílio</a:t>
            </a:r>
            <a:endParaRPr lang="en-US" sz="1800" dirty="0" smtClean="0"/>
          </a:p>
          <a:p>
            <a:r>
              <a:rPr lang="en-US" sz="1800" dirty="0" smtClean="0"/>
              <a:t>Charles </a:t>
            </a:r>
          </a:p>
          <a:p>
            <a:r>
              <a:rPr lang="en-US" sz="1800" dirty="0" err="1" smtClean="0"/>
              <a:t>Edu</a:t>
            </a:r>
            <a:endParaRPr lang="en-US" sz="1800" dirty="0" smtClean="0"/>
          </a:p>
          <a:p>
            <a:r>
              <a:rPr lang="en-US" sz="1800" dirty="0" err="1" smtClean="0"/>
              <a:t>Rogério</a:t>
            </a:r>
            <a:endParaRPr lang="en-US" sz="1800" dirty="0" smtClean="0"/>
          </a:p>
          <a:p>
            <a:r>
              <a:rPr lang="en-US" sz="1800" dirty="0" smtClean="0"/>
              <a:t>Daniela</a:t>
            </a:r>
          </a:p>
          <a:p>
            <a:r>
              <a:rPr lang="en-US" sz="1800" dirty="0" err="1" smtClean="0"/>
              <a:t>Miriani</a:t>
            </a:r>
            <a:endParaRPr lang="en-US" sz="1800" dirty="0" smtClean="0"/>
          </a:p>
          <a:p>
            <a:r>
              <a:rPr lang="en-US" sz="1800" dirty="0" smtClean="0"/>
              <a:t>3 </a:t>
            </a:r>
            <a:r>
              <a:rPr lang="en-US" sz="1800" dirty="0" err="1" smtClean="0"/>
              <a:t>pos</a:t>
            </a:r>
            <a:r>
              <a:rPr lang="en-US" sz="1800" dirty="0" smtClean="0"/>
              <a:t>-doc + 20 PG + 10 IC</a:t>
            </a:r>
          </a:p>
          <a:p>
            <a:endParaRPr lang="en-US" dirty="0" smtClean="0"/>
          </a:p>
          <a:p>
            <a:endParaRPr lang="en-US" dirty="0"/>
          </a:p>
        </p:txBody>
      </p:sp>
      <p:pic>
        <p:nvPicPr>
          <p:cNvPr id="4" name="Picture 3" descr="natal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057400"/>
            <a:ext cx="4876800" cy="3657600"/>
          </a:xfrm>
          <a:prstGeom prst="rect">
            <a:avLst/>
          </a:prstGeom>
        </p:spPr>
      </p:pic>
    </p:spTree>
    <p:extLst>
      <p:ext uri="{BB962C8B-B14F-4D97-AF65-F5344CB8AC3E}">
        <p14:creationId xmlns:p14="http://schemas.microsoft.com/office/powerpoint/2010/main" val="2767691650"/>
      </p:ext>
    </p:extLst>
  </p:cSld>
  <p:clrMapOvr>
    <a:masterClrMapping/>
  </p:clrMapOvr>
  <p:transition xmlns:p14="http://schemas.microsoft.com/office/powerpoint/2010/main" advTm="7000"/>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pt-BR" sz="3600" smtClean="0"/>
              <a:t>Descoberta do Brasil</a:t>
            </a:r>
            <a:endParaRPr lang="en-US" sz="3600" smtClean="0"/>
          </a:p>
        </p:txBody>
      </p:sp>
      <p:pic>
        <p:nvPicPr>
          <p:cNvPr id="9219" name="Picture 2" descr="Carta-caminh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152400"/>
            <a:ext cx="3619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Brazil-16-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25527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4"/>
          <p:cNvSpPr txBox="1">
            <a:spLocks noChangeArrowheads="1"/>
          </p:cNvSpPr>
          <p:nvPr/>
        </p:nvSpPr>
        <p:spPr bwMode="auto">
          <a:xfrm>
            <a:off x="439738" y="5105400"/>
            <a:ext cx="870743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400"/>
              <a:t>"</a:t>
            </a:r>
            <a:r>
              <a:rPr lang="pt-BR" sz="1400" i="1"/>
              <a:t>Terra Brasilis</a:t>
            </a:r>
            <a:r>
              <a:rPr lang="pt-BR" sz="1400"/>
              <a:t>" (Atlas Miller, </a:t>
            </a:r>
            <a:r>
              <a:rPr lang="pt-BR" sz="1400">
                <a:hlinkClick r:id="rId4" tooltip="1519"/>
              </a:rPr>
              <a:t>1519</a:t>
            </a:r>
            <a:r>
              <a:rPr lang="pt-BR" sz="1400"/>
              <a:t>), atualmente na </a:t>
            </a:r>
            <a:r>
              <a:rPr lang="pt-BR" sz="1400">
                <a:hlinkClick r:id="rId5" tooltip="Biblioteca Nacional de França"/>
              </a:rPr>
              <a:t>Biblioteca Nacional de França</a:t>
            </a:r>
            <a:r>
              <a:rPr lang="pt-BR" sz="1400"/>
              <a:t>, e</a:t>
            </a:r>
          </a:p>
          <a:p>
            <a:pPr eaLnBrk="1" hangingPunct="1"/>
            <a:r>
              <a:rPr lang="en-US" sz="1400">
                <a:hlinkClick r:id="rId6" tooltip="Carta a El Rei D. Manuel"/>
              </a:rPr>
              <a:t>Carta a El Rei D. Manuel</a:t>
            </a:r>
            <a:r>
              <a:rPr lang="en-US" sz="1400"/>
              <a:t> escrita por </a:t>
            </a:r>
            <a:r>
              <a:rPr lang="en-US" sz="1400">
                <a:hlinkClick r:id="rId7" tooltip="Pero Vaz de Caminha"/>
              </a:rPr>
              <a:t>Pero Vaz de Caminha</a:t>
            </a:r>
            <a:r>
              <a:rPr lang="en-US" sz="1400"/>
              <a:t>, entre 28 de abril e 1 de maio de 1500, descreve a </a:t>
            </a:r>
          </a:p>
          <a:p>
            <a:pPr eaLnBrk="1" hangingPunct="1"/>
            <a:r>
              <a:rPr lang="pt-BR" sz="1400"/>
              <a:t>observação pelo físico e cirurgião Mestre João, que diz “tomamos a altura do Sol no dia 27 de abril, em terra, ao meio </a:t>
            </a:r>
          </a:p>
          <a:p>
            <a:pPr eaLnBrk="1" hangingPunct="1"/>
            <a:r>
              <a:rPr lang="pt-BR" sz="1400"/>
              <a:t>dia, e encontrou 56 graus, que segundo as regras do astrolábio, julgamos estar afastado da equinocial 17 graus </a:t>
            </a:r>
          </a:p>
          <a:p>
            <a:pPr eaLnBrk="1" hangingPunct="1"/>
            <a:r>
              <a:rPr lang="pt-BR" sz="1400"/>
              <a:t>e portanto ter a altura do pólo 17 graus, segundo é manifesto na esfera...”</a:t>
            </a:r>
          </a:p>
          <a:p>
            <a:pPr eaLnBrk="1" hangingPunct="1"/>
            <a:r>
              <a:rPr lang="pt-BR" sz="1400"/>
              <a:t>Para tal determinação, necessitavam de uma tabela de declinações solares, a Almanach Perpetuum, de Abraham Zacut.</a:t>
            </a:r>
          </a:p>
          <a:p>
            <a:pPr eaLnBrk="1" hangingPunct="1"/>
            <a:r>
              <a:rPr lang="pt-BR" sz="1400"/>
              <a:t>A Astrronomia no Brasil, Abrahão de Moraes, em “As Ciências no Brasil”, F. Azevedo (org.), Ed. Melhoramentos, SP,</a:t>
            </a:r>
          </a:p>
          <a:p>
            <a:pPr eaLnBrk="1" hangingPunct="1"/>
            <a:r>
              <a:rPr lang="pt-BR" sz="1400"/>
              <a:t>1955, Cap. II, p. 84-161.</a:t>
            </a:r>
            <a:endParaRPr lang="en-US" sz="1400"/>
          </a:p>
          <a:p>
            <a:pPr eaLnBrk="1" hangingPunct="1"/>
            <a:endParaRPr lang="pt-BR" sz="1400"/>
          </a:p>
          <a:p>
            <a:pPr eaLnBrk="1" hangingPunct="1"/>
            <a:endParaRPr lang="en-US"/>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pt-BR" smtClean="0"/>
              <a:t>Coudé no Valongo</a:t>
            </a:r>
            <a:endParaRPr lang="en-US" smtClean="0"/>
          </a:p>
        </p:txBody>
      </p:sp>
      <p:pic>
        <p:nvPicPr>
          <p:cNvPr id="99331" name="Picture 3" descr="C:\Documents and Settings\kepler\Meus documentos\Minhas imagens\PredioCou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52600"/>
            <a:ext cx="634682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p:cNvSpPr txBox="1">
            <a:spLocks noChangeArrowheads="1"/>
          </p:cNvSpPr>
          <p:nvPr/>
        </p:nvSpPr>
        <p:spPr bwMode="auto">
          <a:xfrm>
            <a:off x="7375525" y="6477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1972</a:t>
            </a:r>
          </a:p>
        </p:txBody>
      </p:sp>
    </p:spTree>
  </p:cSld>
  <p:clrMapOvr>
    <a:masterClrMapping/>
  </p:clrMapOvr>
  <p:transition xmlns:p14="http://schemas.microsoft.com/office/powerpoint/2010/main" advTm="7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UFMG -  Observatório Astronômico Frei Rosário</a:t>
            </a:r>
          </a:p>
        </p:txBody>
      </p:sp>
      <p:pic>
        <p:nvPicPr>
          <p:cNvPr id="100355" name="Picture 3" descr="C:\Meus documentos\Minhas figuras\pied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5470525" y="6061075"/>
            <a:ext cx="2992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Serra da Piedade, 1972</a:t>
            </a:r>
          </a:p>
          <a:p>
            <a:pPr eaLnBrk="1" hangingPunct="1"/>
            <a:r>
              <a:rPr lang="pt-BR"/>
              <a:t>        60cm e 15cm</a:t>
            </a:r>
            <a:endParaRPr lang="en-US"/>
          </a:p>
        </p:txBody>
      </p:sp>
    </p:spTree>
  </p:cSld>
  <p:clrMapOvr>
    <a:masterClrMapping/>
  </p:clrMapOvr>
  <p:transition xmlns:p14="http://schemas.microsoft.com/office/powerpoint/2010/main" advTm="7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219200" y="609600"/>
            <a:ext cx="7772400" cy="1143000"/>
          </a:xfrm>
        </p:spPr>
        <p:txBody>
          <a:bodyPr/>
          <a:lstStyle/>
          <a:p>
            <a:pPr eaLnBrk="1" hangingPunct="1"/>
            <a:r>
              <a:rPr lang="pt-BR" sz="4000" smtClean="0"/>
              <a:t>ON atual Morro São Januário RJ</a:t>
            </a:r>
            <a:endParaRPr lang="en-US" sz="4000" smtClean="0"/>
          </a:p>
        </p:txBody>
      </p:sp>
      <p:pic>
        <p:nvPicPr>
          <p:cNvPr id="101379" name="Picture 6" descr="C:\Meus documentos\on\Atua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4770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7"/>
          <p:cNvSpPr txBox="1">
            <a:spLocks noChangeArrowheads="1"/>
          </p:cNvSpPr>
          <p:nvPr/>
        </p:nvSpPr>
        <p:spPr bwMode="auto">
          <a:xfrm>
            <a:off x="6689725" y="6400800"/>
            <a:ext cx="1563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desde 1922</a:t>
            </a:r>
            <a:endParaRPr lang="en-US"/>
          </a:p>
        </p:txBody>
      </p:sp>
    </p:spTree>
  </p:cSld>
  <p:clrMapOvr>
    <a:masterClrMapping/>
  </p:clrMapOvr>
  <p:transition xmlns:p14="http://schemas.microsoft.com/office/powerpoint/2010/main" advTm="7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WINDOWS\Desktop\crispalestra\vista aerea.jpg"/>
          <p:cNvPicPr>
            <a:picLocks noChangeAspect="1" noChangeArrowheads="1"/>
          </p:cNvPicPr>
          <p:nvPr/>
        </p:nvPicPr>
        <p:blipFill>
          <a:blip r:embed="rId2">
            <a:lum bright="-6000"/>
          </a:blip>
          <a:srcRect/>
          <a:stretch>
            <a:fillRect/>
          </a:stretch>
        </p:blipFill>
        <p:spPr bwMode="auto">
          <a:xfrm>
            <a:off x="-685800" y="-19050"/>
            <a:ext cx="9829800" cy="7910513"/>
          </a:xfrm>
          <a:prstGeom prst="rect">
            <a:avLst/>
          </a:prstGeom>
          <a:noFill/>
          <a:effectLst>
            <a:outerShdw dist="45791" dir="2021404" algn="ctr" rotWithShape="0">
              <a:srgbClr val="B2B2B2"/>
            </a:outerShdw>
          </a:effectLst>
        </p:spPr>
      </p:pic>
    </p:spTree>
  </p:cSld>
  <p:clrMapOvr>
    <a:masterClrMapping/>
  </p:clrMapOvr>
  <p:transition xmlns:p14="http://schemas.microsoft.com/office/powerpoint/2010/main" advTm="7000"/>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2" descr="C:\Meus documentos\on\m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
            <a:ext cx="86868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pt-BR" sz="4000" smtClean="0"/>
              <a:t>Cúpula da luneta 32cm recuperada</a:t>
            </a:r>
          </a:p>
        </p:txBody>
      </p:sp>
      <p:pic>
        <p:nvPicPr>
          <p:cNvPr id="136195" name="Picture 3" descr="U:\_Depart\DEM\instrumento\Mvc-006fb.JPG"/>
          <p:cNvPicPr>
            <a:picLocks noChangeAspect="1" noChangeArrowheads="1"/>
          </p:cNvPicPr>
          <p:nvPr/>
        </p:nvPicPr>
        <p:blipFill>
          <a:blip r:embed="rId2"/>
          <a:srcRect/>
          <a:stretch>
            <a:fillRect/>
          </a:stretch>
        </p:blipFill>
        <p:spPr bwMode="auto">
          <a:xfrm>
            <a:off x="1066800" y="1828800"/>
            <a:ext cx="3200400" cy="2400300"/>
          </a:xfrm>
          <a:prstGeom prst="rect">
            <a:avLst/>
          </a:prstGeom>
          <a:noFill/>
          <a:effectLst>
            <a:outerShdw dist="35921" dir="2700000" algn="ctr" rotWithShape="0">
              <a:srgbClr val="B2B2B2"/>
            </a:outerShdw>
          </a:effectLst>
        </p:spPr>
      </p:pic>
      <p:pic>
        <p:nvPicPr>
          <p:cNvPr id="136196" name="Picture 4" descr="U:\_Depart\DEM\pavilhao\Mvc-006f.jpg"/>
          <p:cNvPicPr>
            <a:picLocks noChangeAspect="1" noChangeArrowheads="1"/>
          </p:cNvPicPr>
          <p:nvPr/>
        </p:nvPicPr>
        <p:blipFill>
          <a:blip r:embed="rId3">
            <a:lum bright="-6000"/>
          </a:blip>
          <a:srcRect/>
          <a:stretch>
            <a:fillRect/>
          </a:stretch>
        </p:blipFill>
        <p:spPr bwMode="auto">
          <a:xfrm>
            <a:off x="4343400" y="3124200"/>
            <a:ext cx="4648200" cy="3486150"/>
          </a:xfrm>
          <a:prstGeom prst="rect">
            <a:avLst/>
          </a:prstGeom>
          <a:noFill/>
          <a:effectLst>
            <a:outerShdw dist="35921" dir="2700000" algn="ctr" rotWithShape="0">
              <a:srgbClr val="B2B2B2"/>
            </a:outerShdw>
          </a:effectLst>
        </p:spPr>
      </p:pic>
    </p:spTree>
  </p:cSld>
  <p:clrMapOvr>
    <a:masterClrMapping/>
  </p:clrMapOvr>
  <p:transition xmlns:p14="http://schemas.microsoft.com/office/powerpoint/2010/main" advTm="7000"/>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pt-BR" smtClean="0"/>
              <a:t>Diretores do ON</a:t>
            </a:r>
            <a:endParaRPr lang="en-US" smtClean="0"/>
          </a:p>
        </p:txBody>
      </p:sp>
      <p:pic>
        <p:nvPicPr>
          <p:cNvPr id="105475" name="Picture 3" descr="C:\www\muni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2682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descr="C:\www\licio.jpg"/>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6461125" y="1828800"/>
            <a:ext cx="2682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descr="C:\www\pacheco.jpg"/>
          <p:cNvPicPr>
            <a:picLocks noChangeAspect="1" noChangeArrowheads="1"/>
          </p:cNvPicPr>
          <p:nvPr/>
        </p:nvPicPr>
        <p:blipFill>
          <a:blip r:embed="rId4">
            <a:lum bright="-6000"/>
            <a:extLst>
              <a:ext uri="{28A0092B-C50C-407E-A947-70E740481C1C}">
                <a14:useLocalDpi xmlns:a14="http://schemas.microsoft.com/office/drawing/2010/main" val="0"/>
              </a:ext>
            </a:extLst>
          </a:blip>
          <a:srcRect l="8690" t="12743"/>
          <a:stretch>
            <a:fillRect/>
          </a:stretch>
        </p:blipFill>
        <p:spPr bwMode="auto">
          <a:xfrm>
            <a:off x="3213100" y="1905000"/>
            <a:ext cx="2806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11"/>
          <p:cNvSpPr txBox="1">
            <a:spLocks noChangeArrowheads="1"/>
          </p:cNvSpPr>
          <p:nvPr/>
        </p:nvSpPr>
        <p:spPr bwMode="auto">
          <a:xfrm>
            <a:off x="0" y="5486400"/>
            <a:ext cx="26019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atin typeface="belceadr"/>
              </a:rPr>
              <a:t>Luiz Muniz Barreto</a:t>
            </a:r>
            <a:br>
              <a:rPr lang="en-US">
                <a:latin typeface="belceadr"/>
              </a:rPr>
            </a:br>
            <a:r>
              <a:rPr lang="en-US">
                <a:latin typeface="belceadr"/>
              </a:rPr>
              <a:t>1968 - 1979</a:t>
            </a:r>
            <a:br>
              <a:rPr lang="en-US">
                <a:latin typeface="belceadr"/>
              </a:rPr>
            </a:br>
            <a:r>
              <a:rPr lang="en-US">
                <a:latin typeface="belceadr"/>
              </a:rPr>
              <a:t>1982 - 1985 </a:t>
            </a:r>
          </a:p>
          <a:p>
            <a:pPr algn="ctr" eaLnBrk="1" hangingPunct="1"/>
            <a:endParaRPr lang="en-US">
              <a:latin typeface="belceadr"/>
            </a:endParaRPr>
          </a:p>
        </p:txBody>
      </p:sp>
      <p:sp>
        <p:nvSpPr>
          <p:cNvPr id="105479" name="Text Box 12"/>
          <p:cNvSpPr txBox="1">
            <a:spLocks noChangeArrowheads="1"/>
          </p:cNvSpPr>
          <p:nvPr/>
        </p:nvSpPr>
        <p:spPr bwMode="auto">
          <a:xfrm>
            <a:off x="2590800" y="5486400"/>
            <a:ext cx="38131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2200">
                <a:latin typeface="belceadr"/>
              </a:rPr>
              <a:t>José Antonio de Freitas Pacheco</a:t>
            </a:r>
            <a:r>
              <a:rPr lang="en-US">
                <a:latin typeface="belceadr"/>
              </a:rPr>
              <a:t/>
            </a:r>
            <a:br>
              <a:rPr lang="en-US">
                <a:latin typeface="belceadr"/>
              </a:rPr>
            </a:br>
            <a:r>
              <a:rPr lang="en-US">
                <a:latin typeface="belceadr"/>
              </a:rPr>
              <a:t>1979 - 1981 </a:t>
            </a:r>
          </a:p>
          <a:p>
            <a:pPr algn="ctr" eaLnBrk="1" hangingPunct="1"/>
            <a:endParaRPr lang="en-US">
              <a:latin typeface="belceadr"/>
            </a:endParaRPr>
          </a:p>
        </p:txBody>
      </p:sp>
      <p:sp>
        <p:nvSpPr>
          <p:cNvPr id="105480" name="Text Box 13"/>
          <p:cNvSpPr txBox="1">
            <a:spLocks noChangeArrowheads="1"/>
          </p:cNvSpPr>
          <p:nvPr/>
        </p:nvSpPr>
        <p:spPr bwMode="auto">
          <a:xfrm>
            <a:off x="6934200" y="5410200"/>
            <a:ext cx="1890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latin typeface="belceadr"/>
              </a:rPr>
              <a:t>Licio da Silva</a:t>
            </a:r>
            <a:br>
              <a:rPr lang="en-US">
                <a:latin typeface="belceadr"/>
              </a:rPr>
            </a:br>
            <a:r>
              <a:rPr lang="en-US">
                <a:latin typeface="belceadr"/>
              </a:rPr>
              <a:t>1981 - 1982</a:t>
            </a:r>
          </a:p>
        </p:txBody>
      </p:sp>
    </p:spTree>
  </p:cSld>
  <p:clrMapOvr>
    <a:masterClrMapping/>
  </p:clrMapOvr>
  <p:transition xmlns:p14="http://schemas.microsoft.com/office/powerpoint/2010/main" advTm="7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pt-BR" sz="3400" smtClean="0"/>
              <a:t>Observatório Astrofísico Brasileiro 1980</a:t>
            </a:r>
          </a:p>
        </p:txBody>
      </p:sp>
      <p:pic>
        <p:nvPicPr>
          <p:cNvPr id="106499" name="Picture 3" descr="C:\html\lna.gif"/>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143000" y="2014538"/>
            <a:ext cx="79248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1066800" y="5638800"/>
            <a:ext cx="7685088" cy="519113"/>
          </a:xfrm>
          <a:prstGeom prst="rect">
            <a:avLst/>
          </a:prstGeom>
          <a:noFill/>
          <a:ln w="12700">
            <a:noFill/>
            <a:miter lim="800000"/>
            <a:headEnd/>
            <a:tailEnd/>
          </a:ln>
          <a:effectLst/>
        </p:spPr>
        <p:txBody>
          <a:bodyPr wrap="none" anchor="ctr">
            <a:spAutoFit/>
          </a:bodyPr>
          <a:lstStyle/>
          <a:p>
            <a:pPr algn="ctr" eaLnBrk="0" hangingPunct="0">
              <a:defRPr/>
            </a:pPr>
            <a:r>
              <a:rPr lang="pt-BR" sz="2800" i="1">
                <a:effectLst>
                  <a:outerShdw blurRad="38100" dist="38100" dir="2700000" algn="tl">
                    <a:srgbClr val="000000"/>
                  </a:outerShdw>
                </a:effectLst>
                <a:cs typeface="+mn-cs"/>
              </a:rPr>
              <a:t>Telescópio de 1,6 m de diâmetro em Brasópolis, MG</a:t>
            </a:r>
          </a:p>
        </p:txBody>
      </p:sp>
    </p:spTree>
  </p:cSld>
  <p:clrMapOvr>
    <a:masterClrMapping/>
  </p:clrMapOvr>
  <p:transition xmlns:p14="http://schemas.microsoft.com/office/powerpoint/2010/main" advTm="7000"/>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43000" y="0"/>
            <a:ext cx="7772400" cy="1143000"/>
          </a:xfrm>
        </p:spPr>
        <p:txBody>
          <a:bodyPr/>
          <a:lstStyle/>
          <a:p>
            <a:pPr eaLnBrk="1" hangingPunct="1"/>
            <a:r>
              <a:rPr lang="pt-BR" sz="3600" smtClean="0"/>
              <a:t>LNA  - Observatório do Pico dos  Dias</a:t>
            </a:r>
            <a:endParaRPr lang="en-US" sz="3600" smtClean="0"/>
          </a:p>
        </p:txBody>
      </p:sp>
      <p:pic>
        <p:nvPicPr>
          <p:cNvPr id="107523" name="Picture 3" descr="C:\Documents and Settings\kepler\Meus documentos\Minhas imagens\lnaae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75"/>
            <a:ext cx="91440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b="1" smtClean="0"/>
              <a:t>Telescópio 1,6 m Perkin-Elmer</a:t>
            </a:r>
          </a:p>
        </p:txBody>
      </p:sp>
      <p:pic>
        <p:nvPicPr>
          <p:cNvPr id="108547" name="Picture 3" descr="C:\Documents and Settings\kepler\Meus documentos\Minhas imagens\tel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00200"/>
            <a:ext cx="3309938"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p:cNvSpPr txBox="1">
            <a:spLocks noChangeArrowheads="1"/>
          </p:cNvSpPr>
          <p:nvPr/>
        </p:nvSpPr>
        <p:spPr bwMode="auto">
          <a:xfrm>
            <a:off x="7375525" y="6289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1981</a:t>
            </a:r>
            <a:endParaRPr lang="en-US"/>
          </a:p>
        </p:txBody>
      </p:sp>
    </p:spTree>
  </p:cSld>
  <p:clrMapOvr>
    <a:masterClrMapping/>
  </p:clrMapOvr>
  <p:transition xmlns:p14="http://schemas.microsoft.com/office/powerpoint/2010/main" advTm="7000"/>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pt-BR" smtClean="0"/>
              <a:t>Demarcação das fronteiras</a:t>
            </a:r>
            <a:endParaRPr lang="en-US" smtClean="0"/>
          </a:p>
        </p:txBody>
      </p:sp>
      <p:sp>
        <p:nvSpPr>
          <p:cNvPr id="3" name="Content Placeholder 2"/>
          <p:cNvSpPr>
            <a:spLocks noGrp="1"/>
          </p:cNvSpPr>
          <p:nvPr>
            <p:ph idx="1"/>
          </p:nvPr>
        </p:nvSpPr>
        <p:spPr>
          <a:xfrm>
            <a:off x="1143000" y="1600200"/>
            <a:ext cx="7772400" cy="4114800"/>
          </a:xfrm>
        </p:spPr>
        <p:txBody>
          <a:bodyPr/>
          <a:lstStyle/>
          <a:p>
            <a:pPr>
              <a:defRPr/>
            </a:pPr>
            <a:r>
              <a:rPr lang="en-US" sz="1400" dirty="0" smtClean="0">
                <a:hlinkClick r:id="rId2"/>
              </a:rPr>
              <a:t>http://pt.wikipedia.org/wiki/Evolu%C3%A7%C3%A3o_territorial_do_Brasil</a:t>
            </a:r>
            <a:endParaRPr lang="en-US" sz="1400" dirty="0" smtClean="0"/>
          </a:p>
          <a:p>
            <a:pPr>
              <a:defRPr/>
            </a:pPr>
            <a:r>
              <a:rPr lang="pt-BR" sz="1400" dirty="0" smtClean="0"/>
              <a:t>Diogo Soares (Lisboa, 1684 - Goiás, 1748), foi um cartógrafo português, e padre jesuíta, responsável pelo primeiro levantamento das latitudes e longitudes, de uma vasta área do território brasileiro. Foi professor de  Humanidades e Filosofia, na Universidade de Évora, e lecionou Matemática, no Colégio de Santo Antão, em Lisboa. </a:t>
            </a:r>
          </a:p>
          <a:p>
            <a:pPr>
              <a:defRPr/>
            </a:pPr>
            <a:r>
              <a:rPr lang="pt-BR" sz="1400" dirty="0" smtClean="0"/>
              <a:t>É nomeado cartógrafo régio e, em 1729, segue para o Brasil, acompanhado do padre italiano Domenico </a:t>
            </a:r>
            <a:r>
              <a:rPr lang="pt-BR" sz="1400" dirty="0" err="1" smtClean="0"/>
              <a:t>Capacci</a:t>
            </a:r>
            <a:r>
              <a:rPr lang="pt-BR" sz="1400" dirty="0" smtClean="0"/>
              <a:t> (Domingos </a:t>
            </a:r>
            <a:r>
              <a:rPr lang="pt-BR" sz="1400" dirty="0" err="1" smtClean="0"/>
              <a:t>Capassi</a:t>
            </a:r>
            <a:r>
              <a:rPr lang="pt-BR" sz="1400" dirty="0" smtClean="0"/>
              <a:t>) (1694-1736), por ordem de João V de Portugal, com o </a:t>
            </a:r>
            <a:r>
              <a:rPr lang="pt-BR" sz="1400" dirty="0" err="1" smtClean="0"/>
              <a:t>objectivo</a:t>
            </a:r>
            <a:r>
              <a:rPr lang="pt-BR" sz="1400" dirty="0" smtClean="0"/>
              <a:t> de elaborar mapas. Ambos eram designados por padres matemáticos, ou </a:t>
            </a:r>
            <a:r>
              <a:rPr lang="pt-BR" sz="1400" dirty="0" err="1" smtClean="0"/>
              <a:t>astrónomos</a:t>
            </a:r>
            <a:r>
              <a:rPr lang="pt-BR" sz="1400" dirty="0" smtClean="0"/>
              <a:t>.</a:t>
            </a:r>
          </a:p>
          <a:p>
            <a:pPr>
              <a:defRPr/>
            </a:pPr>
            <a:r>
              <a:rPr lang="pt-BR" sz="1400" dirty="0" smtClean="0"/>
              <a:t>Um dos seus principais trabalhos, são as denominadas Cartas Sertanistas, rascunhos em que Soares foi apontando as descobertas de novos territórios, ou regiões, com alguma importância económica, nomeadamente Minas Novas do Fanado (ou do Araçuaí), no norte, e a Zona da Mata, no Sul.</a:t>
            </a:r>
          </a:p>
          <a:p>
            <a:pPr>
              <a:defRPr/>
            </a:pPr>
            <a:r>
              <a:rPr lang="pt-BR" sz="1400" dirty="0" smtClean="0"/>
              <a:t>Também se incluem nestas Cartas, o desenho das duas principais vias de comunicação entre o Rio de Janeiro, e as Minas de Ouro (atualmente o Estado de Minas Gerais): Caminho Velho (por Parati e Taubaté), e Caminho Novo (de Porto de Estrela para Minas Gerais, construído entre 1698 e 1704).</a:t>
            </a:r>
          </a:p>
          <a:p>
            <a:pPr>
              <a:defRPr/>
            </a:pPr>
            <a:r>
              <a:rPr lang="pt-BR" sz="1400" dirty="0" err="1" smtClean="0"/>
              <a:t>Redacção</a:t>
            </a:r>
            <a:r>
              <a:rPr lang="pt-BR" sz="1400" dirty="0" smtClean="0"/>
              <a:t> </a:t>
            </a:r>
            <a:r>
              <a:rPr lang="pt-BR" sz="1400" dirty="0" err="1" smtClean="0"/>
              <a:t>Quidnovi</a:t>
            </a:r>
            <a:r>
              <a:rPr lang="pt-BR" sz="1400" dirty="0" smtClean="0"/>
              <a:t>, com coordenação de José Hermano Saraiva, História de Portugal, Dicionário de Personalidades, Volume XX, Ed. </a:t>
            </a:r>
            <a:r>
              <a:rPr lang="pt-BR" sz="1400" dirty="0" err="1" smtClean="0"/>
              <a:t>QN-Edição</a:t>
            </a:r>
            <a:r>
              <a:rPr lang="pt-BR" sz="1400" dirty="0" smtClean="0"/>
              <a:t> e Conteúdos,S.A</a:t>
            </a:r>
            <a:r>
              <a:rPr lang="pt-BR" dirty="0" smtClean="0"/>
              <a:t>.,</a:t>
            </a:r>
            <a:r>
              <a:rPr lang="pt-BR" sz="1400" dirty="0" smtClean="0"/>
              <a:t> 2004</a:t>
            </a:r>
          </a:p>
          <a:p>
            <a:pPr>
              <a:defRPr/>
            </a:pPr>
            <a:r>
              <a:rPr lang="pt-BR" sz="1400" dirty="0" smtClean="0">
                <a:hlinkClick r:id="rId3" tooltip="Tratado de Madrid (1750)"/>
              </a:rPr>
              <a:t>Tratado de Madrid</a:t>
            </a:r>
            <a:r>
              <a:rPr lang="pt-BR" sz="1400" dirty="0" smtClean="0"/>
              <a:t> (</a:t>
            </a:r>
            <a:r>
              <a:rPr lang="pt-BR" sz="1400" dirty="0" smtClean="0">
                <a:hlinkClick r:id="rId4" tooltip="13 de Janeiro"/>
              </a:rPr>
              <a:t>13 de Janeiro</a:t>
            </a:r>
            <a:r>
              <a:rPr lang="pt-BR" sz="1400" dirty="0" smtClean="0"/>
              <a:t> de </a:t>
            </a:r>
            <a:r>
              <a:rPr lang="pt-BR" sz="1400" dirty="0" smtClean="0">
                <a:hlinkClick r:id="rId5" tooltip="1750"/>
              </a:rPr>
              <a:t>1750</a:t>
            </a:r>
            <a:r>
              <a:rPr lang="pt-BR" sz="1400" dirty="0" smtClean="0"/>
              <a:t>)., firmado entre </a:t>
            </a:r>
            <a:r>
              <a:rPr lang="pt-BR" sz="1400" dirty="0" smtClean="0">
                <a:hlinkClick r:id="rId6" tooltip="João V de Portugal"/>
              </a:rPr>
              <a:t>João V de Portugal</a:t>
            </a:r>
            <a:r>
              <a:rPr lang="pt-BR" sz="1400" dirty="0" smtClean="0"/>
              <a:t> e </a:t>
            </a:r>
            <a:r>
              <a:rPr lang="pt-BR" sz="1400" dirty="0" smtClean="0">
                <a:hlinkClick r:id="rId7" tooltip="Fernando VI da Espanha"/>
              </a:rPr>
              <a:t>Fernando VI da Espanha</a:t>
            </a:r>
            <a:r>
              <a:rPr lang="pt-BR" sz="1400" dirty="0" smtClean="0"/>
              <a:t> para definir os limites entre as respectivas colônias sul-americanas, consagrava o princípio do direito privado romano do "</a:t>
            </a:r>
            <a:r>
              <a:rPr lang="pt-BR" sz="1400" i="1" dirty="0" err="1" smtClean="0">
                <a:hlinkClick r:id="rId8" tooltip="Uti possidetis"/>
              </a:rPr>
              <a:t>uti</a:t>
            </a:r>
            <a:r>
              <a:rPr lang="pt-BR" sz="1400" i="1" dirty="0" smtClean="0">
                <a:hlinkClick r:id="rId8" tooltip="Uti possidetis"/>
              </a:rPr>
              <a:t> </a:t>
            </a:r>
            <a:r>
              <a:rPr lang="pt-BR" sz="1400" i="1" dirty="0" err="1" smtClean="0">
                <a:hlinkClick r:id="rId8" tooltip="Uti possidetis"/>
              </a:rPr>
              <a:t>possidetis</a:t>
            </a:r>
            <a:r>
              <a:rPr lang="pt-BR" sz="1400" i="1" dirty="0" smtClean="0"/>
              <a:t>, ita </a:t>
            </a:r>
            <a:r>
              <a:rPr lang="pt-BR" sz="1400" i="1" dirty="0" err="1" smtClean="0"/>
              <a:t>possideatis</a:t>
            </a:r>
            <a:r>
              <a:rPr lang="pt-BR" sz="1400" dirty="0" smtClean="0"/>
              <a:t>" ("quem possui de fato, deve possuir de direito"), delineando os contornos aproximados do Brasil atual.</a:t>
            </a:r>
          </a:p>
          <a:p>
            <a:pPr>
              <a:defRPr/>
            </a:pPr>
            <a:r>
              <a:rPr lang="pt-BR" sz="1400" i="1" dirty="0" smtClean="0"/>
              <a:t>Imagens da formação territorial brasileira</a:t>
            </a:r>
            <a:r>
              <a:rPr lang="pt-BR" sz="1400" dirty="0" smtClean="0"/>
              <a:t>. Rio de Janeiro: Odebrecht, 1993.</a:t>
            </a:r>
            <a:endParaRPr lang="en-US" sz="1400" dirty="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b="1" smtClean="0"/>
              <a:t>Telescópio 0,6 m Zeiss</a:t>
            </a:r>
          </a:p>
        </p:txBody>
      </p:sp>
      <p:pic>
        <p:nvPicPr>
          <p:cNvPr id="109571" name="Picture 3" descr="C:\Documents and Settings\kepler\Meus documentos\Minhas imagens\telzei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1524000"/>
            <a:ext cx="38512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7375525" y="6289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1983</a:t>
            </a:r>
            <a:endParaRPr lang="en-US"/>
          </a:p>
        </p:txBody>
      </p:sp>
    </p:spTree>
  </p:cSld>
  <p:clrMapOvr>
    <a:masterClrMapping/>
  </p:clrMapOvr>
  <p:transition xmlns:p14="http://schemas.microsoft.com/office/powerpoint/2010/main" advTm="7000"/>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a:xfrm>
            <a:off x="1143000" y="609600"/>
            <a:ext cx="8001000" cy="1143000"/>
          </a:xfrm>
        </p:spPr>
        <p:txBody>
          <a:bodyPr/>
          <a:lstStyle/>
          <a:p>
            <a:pPr eaLnBrk="1" hangingPunct="1"/>
            <a:r>
              <a:rPr lang="en-US" sz="3200" b="1" smtClean="0"/>
              <a:t>Telescópio 0,6 m Boller &amp; Chivens IAGUSP</a:t>
            </a:r>
            <a:r>
              <a:rPr lang="en-US" b="1" smtClean="0"/>
              <a:t> </a:t>
            </a:r>
            <a:br>
              <a:rPr lang="en-US" b="1" smtClean="0"/>
            </a:br>
            <a:endParaRPr lang="en-US" b="1" smtClean="0"/>
          </a:p>
        </p:txBody>
      </p:sp>
      <p:pic>
        <p:nvPicPr>
          <p:cNvPr id="110595" name="Picture 1027" descr="C:\Documents and Settings\kepler\Meus documentos\Minhas imagens\teli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34290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1028"/>
          <p:cNvSpPr txBox="1">
            <a:spLocks noChangeArrowheads="1"/>
          </p:cNvSpPr>
          <p:nvPr/>
        </p:nvSpPr>
        <p:spPr bwMode="auto">
          <a:xfrm>
            <a:off x="7086600" y="6172200"/>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1992 no OPD</a:t>
            </a:r>
            <a:endParaRPr lang="en-US"/>
          </a:p>
        </p:txBody>
      </p:sp>
    </p:spTree>
  </p:cSld>
  <p:clrMapOvr>
    <a:masterClrMapping/>
  </p:clrMapOvr>
  <p:transition xmlns:p14="http://schemas.microsoft.com/office/powerpoint/2010/main" advTm="7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pt-BR" smtClean="0"/>
              <a:t>INPE</a:t>
            </a:r>
            <a:endParaRPr lang="en-US" smtClean="0"/>
          </a:p>
        </p:txBody>
      </p:sp>
      <p:pic>
        <p:nvPicPr>
          <p:cNvPr id="111619" name="Picture 8" descr="C:\Documents and Settings\kepler\Meus documentos\Minhas imagens\g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5334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9"/>
          <p:cNvSpPr>
            <a:spLocks noChangeArrowheads="1"/>
          </p:cNvSpPr>
          <p:nvPr/>
        </p:nvSpPr>
        <p:spPr bwMode="auto">
          <a:xfrm>
            <a:off x="1524000" y="5562600"/>
            <a:ext cx="6858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1600">
                <a:latin typeface="Arial Black" pitchFamily="34" charset="0"/>
              </a:rPr>
              <a:t>Radiotelescópio GEM (Galactic Emission Mapping). Desde 1998 em Cachoeira Paulista:  408 MHz, 1.465 GHz, 2.3 GHz, 5 GHz e 10 GHz.</a:t>
            </a:r>
          </a:p>
        </p:txBody>
      </p:sp>
    </p:spTree>
  </p:cSld>
  <p:clrMapOvr>
    <a:masterClrMapping/>
  </p:clrMapOvr>
  <p:transition xmlns:p14="http://schemas.microsoft.com/office/powerpoint/2010/main" advTm="700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pt-BR" smtClean="0"/>
              <a:t>Experimentos do INPE</a:t>
            </a:r>
            <a:endParaRPr lang="en-US" smtClean="0"/>
          </a:p>
        </p:txBody>
      </p:sp>
      <p:sp>
        <p:nvSpPr>
          <p:cNvPr id="112643" name="Rectangle 3"/>
          <p:cNvSpPr>
            <a:spLocks noChangeArrowheads="1"/>
          </p:cNvSpPr>
          <p:nvPr/>
        </p:nvSpPr>
        <p:spPr bwMode="auto">
          <a:xfrm>
            <a:off x="5638800" y="1828800"/>
            <a:ext cx="3505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400">
                <a:latin typeface="Arial Black" pitchFamily="34" charset="0"/>
              </a:rPr>
              <a:t>Telescópio BEAST (Background Emission Anisotropy Scanning Telescope), que tem como objetivo mapear anisotropias e Polarização na Radiação Cósmica de Fundo em microondas. </a:t>
            </a:r>
          </a:p>
        </p:txBody>
      </p:sp>
      <p:pic>
        <p:nvPicPr>
          <p:cNvPr id="112644" name="Picture 4" descr="C:\Documents and Settings\kepler\Meus documentos\Minhas imagens\thyrs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352800"/>
            <a:ext cx="22256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descr="C:\Documents and Settings\kepler\Meus documentos\Minhas imagens\beastonML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526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6" descr="C:\Documents and Settings\kepler\Meus documentos\Minhas imagens\ftsum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20415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8"/>
          <p:cNvSpPr txBox="1">
            <a:spLocks noChangeArrowheads="1"/>
          </p:cNvSpPr>
          <p:nvPr/>
        </p:nvSpPr>
        <p:spPr bwMode="auto">
          <a:xfrm>
            <a:off x="1676400" y="5867400"/>
            <a:ext cx="47625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1400">
                <a:latin typeface="Arial Black" pitchFamily="34" charset="0"/>
              </a:rPr>
              <a:t>Telescópio imageador de raios-X e gama MASCO (MAScara COdificada). Opera entre 50 keV e 1.8 MeV.</a:t>
            </a:r>
            <a:endParaRPr lang="en-US">
              <a:latin typeface="Arial Black" pitchFamily="34" charset="0"/>
            </a:endParaRPr>
          </a:p>
        </p:txBody>
      </p:sp>
    </p:spTree>
  </p:cSld>
  <p:clrMapOvr>
    <a:masterClrMapping/>
  </p:clrMapOvr>
  <p:transition xmlns:p14="http://schemas.microsoft.com/office/powerpoint/2010/main" advTm="700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pt-BR" smtClean="0"/>
              <a:t>Gemini: </a:t>
            </a:r>
            <a:r>
              <a:rPr lang="pt-BR" sz="2400" i="1" smtClean="0">
                <a:solidFill>
                  <a:schemeClr val="tx1"/>
                </a:solidFill>
                <a:effectLst>
                  <a:outerShdw blurRad="38100" dist="38100" dir="2700000" algn="tl">
                    <a:srgbClr val="000000"/>
                  </a:outerShdw>
                </a:effectLst>
                <a:latin typeface="Arial" pitchFamily="34" charset="0"/>
              </a:rPr>
              <a:t>2 telescópios de 8m (Brasil tem 2,5%)</a:t>
            </a:r>
            <a:br>
              <a:rPr lang="pt-BR" sz="2400" i="1" smtClean="0">
                <a:solidFill>
                  <a:schemeClr val="tx1"/>
                </a:solidFill>
                <a:effectLst>
                  <a:outerShdw blurRad="38100" dist="38100" dir="2700000" algn="tl">
                    <a:srgbClr val="000000"/>
                  </a:outerShdw>
                </a:effectLst>
                <a:latin typeface="Arial" pitchFamily="34" charset="0"/>
              </a:rPr>
            </a:br>
            <a:endParaRPr lang="pt-BR" sz="2400" i="1" smtClean="0">
              <a:solidFill>
                <a:schemeClr val="tx1"/>
              </a:solidFill>
              <a:effectLst>
                <a:outerShdw blurRad="38100" dist="38100" dir="2700000" algn="tl">
                  <a:srgbClr val="000000"/>
                </a:outerShdw>
              </a:effectLst>
              <a:latin typeface="Arial" pitchFamily="34" charset="0"/>
            </a:endParaRPr>
          </a:p>
        </p:txBody>
      </p:sp>
      <p:sp>
        <p:nvSpPr>
          <p:cNvPr id="41988" name="Text Box 4"/>
          <p:cNvSpPr txBox="1">
            <a:spLocks noChangeArrowheads="1"/>
          </p:cNvSpPr>
          <p:nvPr/>
        </p:nvSpPr>
        <p:spPr bwMode="auto">
          <a:xfrm>
            <a:off x="1524000" y="4876800"/>
            <a:ext cx="3273425" cy="946150"/>
          </a:xfrm>
          <a:prstGeom prst="rect">
            <a:avLst/>
          </a:prstGeom>
          <a:noFill/>
          <a:ln w="12700">
            <a:noFill/>
            <a:miter lim="800000"/>
            <a:headEnd/>
            <a:tailEnd/>
          </a:ln>
          <a:effectLst/>
        </p:spPr>
        <p:txBody>
          <a:bodyPr wrap="none">
            <a:spAutoFit/>
          </a:bodyPr>
          <a:lstStyle/>
          <a:p>
            <a:pPr algn="ctr" eaLnBrk="0" hangingPunct="0">
              <a:defRPr/>
            </a:pPr>
            <a:r>
              <a:rPr lang="pt-BR" sz="2800" i="1">
                <a:effectLst>
                  <a:outerShdw blurRad="38100" dist="38100" dir="2700000" algn="tl">
                    <a:srgbClr val="000000"/>
                  </a:outerShdw>
                </a:effectLst>
                <a:latin typeface="Arial" pitchFamily="34" charset="0"/>
                <a:cs typeface="+mn-cs"/>
              </a:rPr>
              <a:t>Mauna Kea: Hawaii</a:t>
            </a:r>
          </a:p>
          <a:p>
            <a:pPr algn="ctr" eaLnBrk="0" hangingPunct="0">
              <a:defRPr/>
            </a:pPr>
            <a:r>
              <a:rPr lang="pt-BR" sz="2800" i="1">
                <a:effectLst>
                  <a:outerShdw blurRad="38100" dist="38100" dir="2700000" algn="tl">
                    <a:srgbClr val="000000"/>
                  </a:outerShdw>
                </a:effectLst>
                <a:latin typeface="Arial" pitchFamily="34" charset="0"/>
                <a:cs typeface="+mn-cs"/>
              </a:rPr>
              <a:t>2000</a:t>
            </a:r>
          </a:p>
        </p:txBody>
      </p:sp>
      <p:sp>
        <p:nvSpPr>
          <p:cNvPr id="41989" name="Text Box 5"/>
          <p:cNvSpPr txBox="1">
            <a:spLocks noChangeArrowheads="1"/>
          </p:cNvSpPr>
          <p:nvPr/>
        </p:nvSpPr>
        <p:spPr bwMode="auto">
          <a:xfrm>
            <a:off x="5334000" y="4876800"/>
            <a:ext cx="3392488" cy="946150"/>
          </a:xfrm>
          <a:prstGeom prst="rect">
            <a:avLst/>
          </a:prstGeom>
          <a:noFill/>
          <a:ln w="12700">
            <a:noFill/>
            <a:miter lim="800000"/>
            <a:headEnd/>
            <a:tailEnd/>
          </a:ln>
          <a:effectLst/>
        </p:spPr>
        <p:txBody>
          <a:bodyPr wrap="none">
            <a:spAutoFit/>
          </a:bodyPr>
          <a:lstStyle/>
          <a:p>
            <a:pPr eaLnBrk="0" hangingPunct="0">
              <a:defRPr/>
            </a:pPr>
            <a:r>
              <a:rPr lang="pt-BR" sz="2800" i="1">
                <a:effectLst>
                  <a:outerShdw blurRad="38100" dist="38100" dir="2700000" algn="tl">
                    <a:srgbClr val="000000"/>
                  </a:outerShdw>
                </a:effectLst>
                <a:latin typeface="Arial" pitchFamily="34" charset="0"/>
                <a:cs typeface="+mn-cs"/>
              </a:rPr>
              <a:t>Cerro Pachon: Chile</a:t>
            </a:r>
          </a:p>
          <a:p>
            <a:pPr eaLnBrk="0" hangingPunct="0">
              <a:defRPr/>
            </a:pPr>
            <a:r>
              <a:rPr lang="pt-BR" sz="2800" i="1">
                <a:effectLst>
                  <a:outerShdw blurRad="38100" dist="38100" dir="2700000" algn="tl">
                    <a:srgbClr val="000000"/>
                  </a:outerShdw>
                </a:effectLst>
                <a:latin typeface="Arial" pitchFamily="34" charset="0"/>
                <a:cs typeface="+mn-cs"/>
              </a:rPr>
              <a:t>           2001</a:t>
            </a:r>
          </a:p>
        </p:txBody>
      </p:sp>
      <p:pic>
        <p:nvPicPr>
          <p:cNvPr id="113669" name="Picture 6" descr="C:\BPM\gemininorte.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295400" y="2209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7" descr="C:\BPM\geminisul.gif"/>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105400" y="2209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pt-BR" dirty="0" err="1" smtClean="0"/>
              <a:t>Gemini</a:t>
            </a:r>
            <a:r>
              <a:rPr lang="pt-BR" dirty="0" smtClean="0"/>
              <a:t> 8m  -  5% do Brasil</a:t>
            </a:r>
          </a:p>
        </p:txBody>
      </p:sp>
      <p:pic>
        <p:nvPicPr>
          <p:cNvPr id="114691" name="Picture 3" descr="C:\tmp\g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38100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C:\Meus documentos\Minhas figuras\geminisu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810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Meus documentos\Minhas figuras\geminimirro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646613"/>
            <a:ext cx="32766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1295400" y="4724400"/>
            <a:ext cx="928688" cy="396875"/>
          </a:xfrm>
          <a:prstGeom prst="rect">
            <a:avLst/>
          </a:prstGeom>
          <a:noFill/>
          <a:ln w="12700">
            <a:noFill/>
            <a:miter lim="800000"/>
            <a:headEnd/>
            <a:tailEnd/>
          </a:ln>
          <a:effectLst/>
        </p:spPr>
        <p:txBody>
          <a:bodyPr wrap="none" lIns="90000" tIns="46800" rIns="90000" bIns="46800">
            <a:spAutoFit/>
          </a:bodyPr>
          <a:lstStyle/>
          <a:p>
            <a:pPr algn="ctr" eaLnBrk="0" hangingPunct="0">
              <a:defRPr/>
            </a:pPr>
            <a:r>
              <a:rPr lang="en-US" sz="2000" i="1">
                <a:effectLst>
                  <a:outerShdw blurRad="38100" dist="38100" dir="2700000" algn="tl">
                    <a:srgbClr val="000000"/>
                  </a:outerShdw>
                </a:effectLst>
                <a:cs typeface="+mn-cs"/>
              </a:rPr>
              <a:t>Hawaii</a:t>
            </a:r>
          </a:p>
        </p:txBody>
      </p:sp>
      <p:sp>
        <p:nvSpPr>
          <p:cNvPr id="45063" name="Text Box 7"/>
          <p:cNvSpPr txBox="1">
            <a:spLocks noChangeArrowheads="1"/>
          </p:cNvSpPr>
          <p:nvPr/>
        </p:nvSpPr>
        <p:spPr bwMode="auto">
          <a:xfrm>
            <a:off x="8153400" y="4572000"/>
            <a:ext cx="730250" cy="396875"/>
          </a:xfrm>
          <a:prstGeom prst="rect">
            <a:avLst/>
          </a:prstGeom>
          <a:noFill/>
          <a:ln w="12700">
            <a:noFill/>
            <a:miter lim="800000"/>
            <a:headEnd/>
            <a:tailEnd/>
          </a:ln>
          <a:effectLst/>
        </p:spPr>
        <p:txBody>
          <a:bodyPr wrap="none" lIns="90000" tIns="46800" rIns="90000" bIns="46800">
            <a:spAutoFit/>
          </a:bodyPr>
          <a:lstStyle/>
          <a:p>
            <a:pPr algn="ctr" eaLnBrk="0" hangingPunct="0">
              <a:defRPr/>
            </a:pPr>
            <a:r>
              <a:rPr lang="en-US" sz="2000" i="1">
                <a:effectLst>
                  <a:outerShdw blurRad="38100" dist="38100" dir="2700000" algn="tl">
                    <a:srgbClr val="000000"/>
                  </a:outerShdw>
                </a:effectLst>
                <a:cs typeface="+mn-cs"/>
              </a:rPr>
              <a:t>Chile</a:t>
            </a:r>
          </a:p>
        </p:txBody>
      </p:sp>
      <p:pic>
        <p:nvPicPr>
          <p:cNvPr id="114696" name="Picture 8" descr="C:\Meus documentos\Minhas figuras\geminite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572000"/>
            <a:ext cx="1550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Gemini Norte</a:t>
            </a:r>
          </a:p>
        </p:txBody>
      </p:sp>
      <p:pic>
        <p:nvPicPr>
          <p:cNvPr id="115715" name="Picture 3" descr="C:\Meus documentos\Minhas figuras\gemini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46225"/>
            <a:ext cx="71628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pt-BR" smtClean="0"/>
              <a:t>Interior do Gemini Norte</a:t>
            </a:r>
          </a:p>
        </p:txBody>
      </p:sp>
      <p:pic>
        <p:nvPicPr>
          <p:cNvPr id="116739" name="Picture 3" descr="C:\BPM\geminit.gif"/>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600200" y="1600200"/>
            <a:ext cx="4425950"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AutoShape 4"/>
          <p:cNvSpPr>
            <a:spLocks noChangeArrowheads="1"/>
          </p:cNvSpPr>
          <p:nvPr/>
        </p:nvSpPr>
        <p:spPr bwMode="auto">
          <a:xfrm>
            <a:off x="1676400" y="5410200"/>
            <a:ext cx="976313" cy="485775"/>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ctr">
            <a:spAutoFit/>
          </a:bodyPr>
          <a:lstStyle/>
          <a:p>
            <a:endParaRPr lang="en-US"/>
          </a:p>
        </p:txBody>
      </p:sp>
      <p:sp>
        <p:nvSpPr>
          <p:cNvPr id="116741" name="Line 5"/>
          <p:cNvSpPr>
            <a:spLocks noChangeShapeType="1"/>
          </p:cNvSpPr>
          <p:nvPr/>
        </p:nvSpPr>
        <p:spPr bwMode="auto">
          <a:xfrm>
            <a:off x="2057400" y="5638800"/>
            <a:ext cx="838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type="triangle" w="med" len="med"/>
              </a14:hiddenLine>
            </a:ext>
          </a:extLst>
        </p:spPr>
        <p:txBody>
          <a:bodyPr wrap="none" lIns="90000" tIns="46800" rIns="90000" bIns="46800" anchor="ctr">
            <a:spAutoFit/>
          </a:bodyPr>
          <a:lstStyle/>
          <a:p>
            <a:endParaRPr lang="en-US"/>
          </a:p>
        </p:txBody>
      </p:sp>
      <p:sp>
        <p:nvSpPr>
          <p:cNvPr id="116742" name="AutoShape 6"/>
          <p:cNvSpPr>
            <a:spLocks noChangeArrowheads="1"/>
          </p:cNvSpPr>
          <p:nvPr/>
        </p:nvSpPr>
        <p:spPr bwMode="auto">
          <a:xfrm>
            <a:off x="2590800" y="5181600"/>
            <a:ext cx="671513" cy="485775"/>
          </a:xfrm>
          <a:prstGeom prst="rightArrow">
            <a:avLst>
              <a:gd name="adj1" fmla="val 50000"/>
              <a:gd name="adj2" fmla="val 34559"/>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p>
            <a:endParaRPr lang="en-US"/>
          </a:p>
        </p:txBody>
      </p:sp>
      <p:sp>
        <p:nvSpPr>
          <p:cNvPr id="116743" name="AutoShape 7"/>
          <p:cNvSpPr>
            <a:spLocks noChangeArrowheads="1"/>
          </p:cNvSpPr>
          <p:nvPr/>
        </p:nvSpPr>
        <p:spPr bwMode="auto">
          <a:xfrm>
            <a:off x="3200400" y="5715000"/>
            <a:ext cx="485775" cy="533400"/>
          </a:xfrm>
          <a:prstGeom prst="upArrow">
            <a:avLst>
              <a:gd name="adj1" fmla="val 50000"/>
              <a:gd name="adj2" fmla="val 27451"/>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spAutoFit/>
          </a:bodyPr>
          <a:lstStyle/>
          <a:p>
            <a:endParaRPr lang="en-US"/>
          </a:p>
        </p:txBody>
      </p:sp>
      <p:pic>
        <p:nvPicPr>
          <p:cNvPr id="116744" name="Picture 8" descr="C:\tmp\pluto14june.gif"/>
          <p:cNvPicPr>
            <a:picLocks noChangeAspect="1" noChangeArrowheads="1"/>
          </p:cNvPicPr>
          <p:nvPr/>
        </p:nvPicPr>
        <p:blipFill>
          <a:blip r:embed="rId4">
            <a:lum contrast="6000"/>
            <a:extLst>
              <a:ext uri="{28A0092B-C50C-407E-A947-70E740481C1C}">
                <a14:useLocalDpi xmlns:a14="http://schemas.microsoft.com/office/drawing/2010/main" val="0"/>
              </a:ext>
            </a:extLst>
          </a:blip>
          <a:srcRect t="12883" b="9824"/>
          <a:stretch>
            <a:fillRect/>
          </a:stretch>
        </p:blipFill>
        <p:spPr bwMode="auto">
          <a:xfrm>
            <a:off x="6340475" y="2362200"/>
            <a:ext cx="2562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9"/>
          <p:cNvSpPr txBox="1">
            <a:spLocks noChangeArrowheads="1"/>
          </p:cNvSpPr>
          <p:nvPr/>
        </p:nvSpPr>
        <p:spPr bwMode="auto">
          <a:xfrm>
            <a:off x="6400800" y="5013325"/>
            <a:ext cx="2582863" cy="1006475"/>
          </a:xfrm>
          <a:prstGeom prst="rect">
            <a:avLst/>
          </a:prstGeom>
          <a:noFill/>
          <a:ln w="12700">
            <a:noFill/>
            <a:miter lim="800000"/>
            <a:headEnd/>
            <a:tailEnd/>
          </a:ln>
          <a:effectLst/>
        </p:spPr>
        <p:txBody>
          <a:bodyPr lIns="90000" tIns="46800" rIns="90000" bIns="46800" anchor="ctr">
            <a:spAutoFit/>
          </a:bodyPr>
          <a:lstStyle/>
          <a:p>
            <a:pPr algn="ctr" eaLnBrk="0" hangingPunct="0">
              <a:defRPr/>
            </a:pPr>
            <a:r>
              <a:rPr lang="pt-BR" sz="2000" i="1">
                <a:effectLst>
                  <a:outerShdw blurRad="38100" dist="38100" dir="2700000" algn="tl">
                    <a:srgbClr val="000000"/>
                  </a:outerShdw>
                </a:effectLst>
                <a:cs typeface="+mn-cs"/>
              </a:rPr>
              <a:t>Plutão</a:t>
            </a:r>
          </a:p>
          <a:p>
            <a:pPr algn="ctr" eaLnBrk="0" hangingPunct="0">
              <a:defRPr/>
            </a:pPr>
            <a:r>
              <a:rPr lang="pt-BR" sz="2000" i="1">
                <a:effectLst>
                  <a:outerShdw blurRad="38100" dist="38100" dir="2700000" algn="tl">
                    <a:srgbClr val="000000"/>
                  </a:outerShdw>
                </a:effectLst>
                <a:cs typeface="+mn-cs"/>
              </a:rPr>
              <a:t>e Caronte, com resolução de 0,08”</a:t>
            </a:r>
            <a:endParaRPr lang="pt-BR" sz="2800" i="1">
              <a:effectLst>
                <a:outerShdw blurRad="38100" dist="38100" dir="2700000" algn="tl">
                  <a:srgbClr val="000000"/>
                </a:outerShdw>
              </a:effectLst>
              <a:cs typeface="+mn-cs"/>
            </a:endParaRPr>
          </a:p>
        </p:txBody>
      </p:sp>
    </p:spTree>
  </p:cSld>
  <p:clrMapOvr>
    <a:masterClrMapping/>
  </p:clrMapOvr>
  <p:transition xmlns:p14="http://schemas.microsoft.com/office/powerpoint/2010/main" advTm="700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pt-BR" sz="3200" smtClean="0"/>
              <a:t>SOuthern Astrophysical Research telescope</a:t>
            </a:r>
            <a:endParaRPr lang="en-US" sz="3200" smtClean="0"/>
          </a:p>
        </p:txBody>
      </p:sp>
      <p:pic>
        <p:nvPicPr>
          <p:cNvPr id="117763" name="Picture 5" descr="C:\Meus documentos\Minhas figuras\soar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4958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6"/>
          <p:cNvSpPr txBox="1">
            <a:spLocks noChangeArrowheads="1"/>
          </p:cNvSpPr>
          <p:nvPr/>
        </p:nvSpPr>
        <p:spPr bwMode="auto">
          <a:xfrm>
            <a:off x="1524000" y="5486400"/>
            <a:ext cx="7015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Brasil tem 30% do telesc</a:t>
            </a:r>
            <a:r>
              <a:rPr lang="pt-BR"/>
              <a:t>ópio de 4,2 metros de diâmetro</a:t>
            </a:r>
            <a:endParaRPr lang="en-US"/>
          </a:p>
        </p:txBody>
      </p:sp>
      <p:pic>
        <p:nvPicPr>
          <p:cNvPr id="117765" name="Picture 7" descr="C:\Meus documentos\Minhas figuras\soa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447800"/>
            <a:ext cx="29432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8"/>
          <p:cNvSpPr txBox="1">
            <a:spLocks noChangeArrowheads="1"/>
          </p:cNvSpPr>
          <p:nvPr/>
        </p:nvSpPr>
        <p:spPr bwMode="auto">
          <a:xfrm>
            <a:off x="7315200" y="6172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2003</a:t>
            </a:r>
            <a:endParaRPr lang="en-US"/>
          </a:p>
        </p:txBody>
      </p:sp>
    </p:spTree>
  </p:cSld>
  <p:clrMapOvr>
    <a:masterClrMapping/>
  </p:clrMapOvr>
  <p:transition xmlns:p14="http://schemas.microsoft.com/office/powerpoint/2010/main" advTm="7000"/>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2" hidden="1"/>
          <p:cNvSpPr>
            <a:spLocks noGrp="1" noChangeArrowheads="1"/>
          </p:cNvSpPr>
          <p:nvPr>
            <p:ph type="title"/>
          </p:nvPr>
        </p:nvSpPr>
        <p:spPr/>
        <p:txBody>
          <a:bodyPr/>
          <a:lstStyle/>
          <a:p>
            <a:pPr eaLnBrk="1" hangingPunct="1"/>
            <a:endParaRPr lang="pt-BR" smtClean="0"/>
          </a:p>
        </p:txBody>
      </p:sp>
      <p:pic>
        <p:nvPicPr>
          <p:cNvPr id="118787" name="Picture 3" descr="C:\FILES &amp; DATA\SOAR DATA FILES\SOAR Graphics\SOAR Photos\SPIE Photos\Facility\The Rock.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0" y="1331913"/>
            <a:ext cx="9144000"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2362200" y="4572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spcBef>
                <a:spcPct val="50000"/>
              </a:spcBef>
            </a:pPr>
            <a:r>
              <a:rPr lang="en-US" sz="3600">
                <a:solidFill>
                  <a:srgbClr val="00FFFF"/>
                </a:solidFill>
                <a:latin typeface="Maiandra GD" pitchFamily="34" charset="0"/>
              </a:rPr>
              <a:t>Setembro 1998</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42340"/>
                                        </p:tgtEl>
                                        <p:attrNameLst>
                                          <p:attrName>style.visibility</p:attrName>
                                        </p:attrNameLst>
                                      </p:cBhvr>
                                      <p:to>
                                        <p:strVal val="visible"/>
                                      </p:to>
                                    </p:set>
                                    <p:animEffect transition="in" filter="dissolve">
                                      <p:cBhvr>
                                        <p:cTn id="7"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Hans </a:t>
            </a:r>
            <a:r>
              <a:rPr lang="en-US" dirty="0" err="1" smtClean="0"/>
              <a:t>Lippershey</a:t>
            </a:r>
            <a:r>
              <a:rPr lang="en-US" dirty="0" smtClean="0"/>
              <a:t> 1608</a:t>
            </a:r>
            <a:endParaRPr lang="en-US" dirty="0"/>
          </a:p>
        </p:txBody>
      </p:sp>
      <p:sp>
        <p:nvSpPr>
          <p:cNvPr id="3" name="Content Placeholder 2"/>
          <p:cNvSpPr>
            <a:spLocks noGrp="1"/>
          </p:cNvSpPr>
          <p:nvPr>
            <p:ph idx="1"/>
          </p:nvPr>
        </p:nvSpPr>
        <p:spPr>
          <a:xfrm>
            <a:off x="1143000" y="2590800"/>
            <a:ext cx="7772400" cy="3159125"/>
          </a:xfrm>
        </p:spPr>
        <p:txBody>
          <a:bodyPr/>
          <a:lstStyle/>
          <a:p>
            <a:r>
              <a:rPr lang="en-US" sz="1800" dirty="0" err="1"/>
              <a:t>Lippershey</a:t>
            </a:r>
            <a:r>
              <a:rPr lang="en-US" sz="1800" dirty="0"/>
              <a:t> </a:t>
            </a:r>
            <a:r>
              <a:rPr lang="en-US" sz="1800" dirty="0" err="1" smtClean="0"/>
              <a:t>solicitou</a:t>
            </a:r>
            <a:r>
              <a:rPr lang="en-US" sz="1800" dirty="0" smtClean="0"/>
              <a:t> </a:t>
            </a:r>
            <a:r>
              <a:rPr lang="en-US" sz="1800" dirty="0" err="1" smtClean="0"/>
              <a:t>uma</a:t>
            </a:r>
            <a:r>
              <a:rPr lang="en-US" sz="1800" dirty="0" smtClean="0"/>
              <a:t> </a:t>
            </a:r>
            <a:r>
              <a:rPr lang="en-US" sz="1800" dirty="0" err="1" smtClean="0"/>
              <a:t>patente</a:t>
            </a:r>
            <a:r>
              <a:rPr lang="en-US" sz="1800" dirty="0" smtClean="0"/>
              <a:t> </a:t>
            </a:r>
            <a:r>
              <a:rPr lang="en-US" sz="1800" dirty="0" err="1" smtClean="0"/>
              <a:t>ao</a:t>
            </a:r>
            <a:r>
              <a:rPr lang="en-US" sz="1800" dirty="0" smtClean="0"/>
              <a:t> </a:t>
            </a:r>
            <a:r>
              <a:rPr lang="en-US" sz="1800" dirty="0" err="1" smtClean="0"/>
              <a:t>governo</a:t>
            </a:r>
            <a:r>
              <a:rPr lang="en-US" sz="1800" dirty="0" smtClean="0"/>
              <a:t> da </a:t>
            </a:r>
            <a:r>
              <a:rPr lang="en-US" sz="1800" dirty="0" err="1" smtClean="0"/>
              <a:t>Holanda</a:t>
            </a:r>
            <a:r>
              <a:rPr lang="en-US" sz="1800" dirty="0" smtClean="0"/>
              <a:t>  </a:t>
            </a:r>
            <a:r>
              <a:rPr lang="en-US" sz="1800" dirty="0" err="1" smtClean="0"/>
              <a:t>em</a:t>
            </a:r>
            <a:r>
              <a:rPr lang="en-US" sz="1800" dirty="0" smtClean="0"/>
              <a:t> 2 de </a:t>
            </a:r>
            <a:r>
              <a:rPr lang="en-US" sz="1800" dirty="0" err="1" smtClean="0"/>
              <a:t>outubro</a:t>
            </a:r>
            <a:r>
              <a:rPr lang="en-US" sz="1800" dirty="0" smtClean="0"/>
              <a:t> de  1608 </a:t>
            </a:r>
            <a:r>
              <a:rPr lang="en-US" sz="1800" dirty="0" err="1" smtClean="0"/>
              <a:t>para</a:t>
            </a:r>
            <a:r>
              <a:rPr lang="en-US" sz="1800" dirty="0" smtClean="0"/>
              <a:t> um </a:t>
            </a:r>
            <a:r>
              <a:rPr lang="en-US" sz="1800" dirty="0" err="1" smtClean="0"/>
              <a:t>instrumento</a:t>
            </a:r>
            <a:r>
              <a:rPr lang="en-US" sz="1800" dirty="0" smtClean="0"/>
              <a:t> </a:t>
            </a:r>
            <a:r>
              <a:rPr lang="en-US" sz="1800" dirty="0" smtClean="0"/>
              <a:t>“</a:t>
            </a:r>
            <a:r>
              <a:rPr lang="en-US" sz="1800" dirty="0" err="1" smtClean="0"/>
              <a:t>para</a:t>
            </a:r>
            <a:r>
              <a:rPr lang="en-US" sz="1800" dirty="0" smtClean="0"/>
              <a:t> </a:t>
            </a:r>
            <a:r>
              <a:rPr lang="en-US" sz="1800" dirty="0" err="1" smtClean="0"/>
              <a:t>ver</a:t>
            </a:r>
            <a:r>
              <a:rPr lang="en-US" sz="1800" dirty="0" smtClean="0"/>
              <a:t> </a:t>
            </a:r>
            <a:r>
              <a:rPr lang="en-US" sz="1800" dirty="0" err="1" smtClean="0"/>
              <a:t>coisas</a:t>
            </a:r>
            <a:r>
              <a:rPr lang="en-US" sz="1800" dirty="0" smtClean="0"/>
              <a:t> </a:t>
            </a:r>
            <a:r>
              <a:rPr lang="en-US" sz="1800" dirty="0" err="1" smtClean="0"/>
              <a:t>longes</a:t>
            </a:r>
            <a:r>
              <a:rPr lang="en-US" sz="1800" dirty="0" smtClean="0"/>
              <a:t> </a:t>
            </a:r>
            <a:r>
              <a:rPr lang="en-US" sz="1800" dirty="0" err="1" smtClean="0"/>
              <a:t>como</a:t>
            </a:r>
            <a:r>
              <a:rPr lang="en-US" sz="1800" dirty="0" smtClean="0"/>
              <a:t> se </a:t>
            </a:r>
            <a:r>
              <a:rPr lang="en-US" sz="1800" dirty="0" err="1" smtClean="0"/>
              <a:t>elas</a:t>
            </a:r>
            <a:r>
              <a:rPr lang="en-US" sz="1800" dirty="0" smtClean="0"/>
              <a:t> </a:t>
            </a:r>
            <a:r>
              <a:rPr lang="en-US" sz="1800" dirty="0" err="1" smtClean="0"/>
              <a:t>estivessem</a:t>
            </a:r>
            <a:r>
              <a:rPr lang="en-US" sz="1800" dirty="0" smtClean="0"/>
              <a:t> </a:t>
            </a:r>
            <a:r>
              <a:rPr lang="en-US" sz="1800" dirty="0" err="1" smtClean="0"/>
              <a:t>perto</a:t>
            </a:r>
            <a:r>
              <a:rPr lang="en-US" sz="1800" dirty="0" smtClean="0"/>
              <a:t>”.  A </a:t>
            </a:r>
            <a:r>
              <a:rPr lang="en-US" sz="1800" dirty="0" err="1" smtClean="0"/>
              <a:t>patente</a:t>
            </a:r>
            <a:r>
              <a:rPr lang="en-US" sz="1800" dirty="0" smtClean="0"/>
              <a:t> </a:t>
            </a:r>
            <a:r>
              <a:rPr lang="en-US" sz="1800" dirty="0" err="1" smtClean="0"/>
              <a:t>não</a:t>
            </a:r>
            <a:r>
              <a:rPr lang="en-US" sz="1800" dirty="0" smtClean="0"/>
              <a:t> </a:t>
            </a:r>
            <a:r>
              <a:rPr lang="en-US" sz="1800" dirty="0" err="1" smtClean="0"/>
              <a:t>foi</a:t>
            </a:r>
            <a:r>
              <a:rPr lang="en-US" sz="1800" dirty="0" smtClean="0"/>
              <a:t> </a:t>
            </a:r>
            <a:r>
              <a:rPr lang="en-US" sz="1800" dirty="0" err="1" smtClean="0"/>
              <a:t>concedida</a:t>
            </a:r>
            <a:r>
              <a:rPr lang="en-US" sz="1800" dirty="0" smtClean="0"/>
              <a:t>  mas o </a:t>
            </a:r>
            <a:r>
              <a:rPr lang="en-US" sz="1800" dirty="0" err="1" smtClean="0"/>
              <a:t>governo</a:t>
            </a:r>
            <a:r>
              <a:rPr lang="en-US" sz="1800" dirty="0" smtClean="0"/>
              <a:t> </a:t>
            </a:r>
            <a:r>
              <a:rPr lang="en-US" sz="1800" dirty="0" err="1" smtClean="0"/>
              <a:t>holandês</a:t>
            </a:r>
            <a:r>
              <a:rPr lang="en-US" sz="1800" dirty="0" smtClean="0"/>
              <a:t> </a:t>
            </a:r>
            <a:r>
              <a:rPr lang="en-US" sz="1800" dirty="0" err="1" smtClean="0"/>
              <a:t>pagou</a:t>
            </a:r>
            <a:r>
              <a:rPr lang="en-US" sz="1800" dirty="0" smtClean="0"/>
              <a:t> </a:t>
            </a:r>
            <a:r>
              <a:rPr lang="en-US" sz="1800" dirty="0" err="1" smtClean="0"/>
              <a:t>por</a:t>
            </a:r>
            <a:r>
              <a:rPr lang="en-US" sz="1800" dirty="0" smtClean="0"/>
              <a:t> </a:t>
            </a:r>
            <a:r>
              <a:rPr lang="en-US" sz="1800" dirty="0" err="1" smtClean="0"/>
              <a:t>cópias</a:t>
            </a:r>
            <a:r>
              <a:rPr lang="en-US" sz="1800" dirty="0" smtClean="0"/>
              <a:t> do </a:t>
            </a:r>
            <a:r>
              <a:rPr lang="en-US" sz="1800" dirty="0" err="1" smtClean="0"/>
              <a:t>projeto</a:t>
            </a:r>
            <a:r>
              <a:rPr lang="en-US" sz="1800" dirty="0" smtClean="0"/>
              <a:t>. O </a:t>
            </a:r>
            <a:r>
              <a:rPr lang="en-US" sz="1800" dirty="0" err="1" smtClean="0"/>
              <a:t>governo</a:t>
            </a:r>
            <a:r>
              <a:rPr lang="en-US" sz="1800" dirty="0" smtClean="0"/>
              <a:t> era </a:t>
            </a:r>
            <a:r>
              <a:rPr lang="en-US" sz="1800" dirty="0" err="1" smtClean="0"/>
              <a:t>chefiado</a:t>
            </a:r>
            <a:r>
              <a:rPr lang="en-US" sz="1800" dirty="0" smtClean="0"/>
              <a:t> </a:t>
            </a:r>
            <a:r>
              <a:rPr lang="en-US" sz="1800" dirty="0" err="1" smtClean="0"/>
              <a:t>pelo</a:t>
            </a:r>
            <a:r>
              <a:rPr lang="en-US" sz="1800" dirty="0" smtClean="0"/>
              <a:t> </a:t>
            </a:r>
            <a:r>
              <a:rPr lang="en-US" sz="1800" dirty="0" err="1" smtClean="0"/>
              <a:t>Prímcipe</a:t>
            </a:r>
            <a:r>
              <a:rPr lang="en-US" sz="1800" dirty="0" smtClean="0"/>
              <a:t> </a:t>
            </a:r>
            <a:r>
              <a:rPr lang="en-US" sz="1800" dirty="0" err="1" smtClean="0"/>
              <a:t>Maurício</a:t>
            </a:r>
            <a:r>
              <a:rPr lang="en-US" sz="1800" dirty="0" smtClean="0"/>
              <a:t> de Nassau.</a:t>
            </a:r>
          </a:p>
          <a:p>
            <a:r>
              <a:rPr lang="en-US" sz="1800" dirty="0" smtClean="0"/>
              <a:t>Este </a:t>
            </a:r>
            <a:r>
              <a:rPr lang="en-US" sz="1800" dirty="0" err="1" smtClean="0"/>
              <a:t>pedido</a:t>
            </a:r>
            <a:r>
              <a:rPr lang="en-US" sz="1800" dirty="0" smtClean="0"/>
              <a:t> de </a:t>
            </a:r>
            <a:r>
              <a:rPr lang="en-US" sz="1800" dirty="0" err="1" smtClean="0"/>
              <a:t>patente</a:t>
            </a:r>
            <a:r>
              <a:rPr lang="en-US" sz="1800" dirty="0" smtClean="0"/>
              <a:t> </a:t>
            </a:r>
            <a:r>
              <a:rPr lang="en-US" sz="1800" dirty="0" err="1" smtClean="0"/>
              <a:t>est</a:t>
            </a:r>
            <a:r>
              <a:rPr lang="en-US" sz="1800" dirty="0" err="1" smtClean="0"/>
              <a:t>á</a:t>
            </a:r>
            <a:r>
              <a:rPr lang="en-US" sz="1800" dirty="0" smtClean="0"/>
              <a:t> </a:t>
            </a:r>
            <a:r>
              <a:rPr lang="en-US" sz="1800" dirty="0" err="1" smtClean="0"/>
              <a:t>registrado</a:t>
            </a:r>
            <a:r>
              <a:rPr lang="en-US" sz="1800" dirty="0" smtClean="0"/>
              <a:t> </a:t>
            </a:r>
            <a:r>
              <a:rPr lang="en-US" sz="1800" dirty="0"/>
              <a:t>n</a:t>
            </a:r>
            <a:r>
              <a:rPr lang="en-US" sz="1800" dirty="0" smtClean="0"/>
              <a:t>o final de </a:t>
            </a:r>
            <a:r>
              <a:rPr lang="en-US" sz="1800" dirty="0" err="1" smtClean="0"/>
              <a:t>uma</a:t>
            </a:r>
            <a:r>
              <a:rPr lang="en-US" sz="1800" dirty="0" smtClean="0"/>
              <a:t> </a:t>
            </a:r>
            <a:r>
              <a:rPr lang="en-US" sz="1800" dirty="0" err="1" smtClean="0"/>
              <a:t>correspondência</a:t>
            </a:r>
            <a:r>
              <a:rPr lang="en-US" sz="1800" dirty="0" smtClean="0"/>
              <a:t> </a:t>
            </a:r>
            <a:r>
              <a:rPr lang="en-US" sz="1800" dirty="0" err="1" smtClean="0"/>
              <a:t>diplomática</a:t>
            </a:r>
            <a:r>
              <a:rPr lang="en-US" sz="1800" dirty="0" smtClean="0"/>
              <a:t> </a:t>
            </a:r>
            <a:r>
              <a:rPr lang="en-US" sz="1800" dirty="0" err="1" smtClean="0"/>
              <a:t>enviada</a:t>
            </a:r>
            <a:r>
              <a:rPr lang="en-US" sz="1800" dirty="0" smtClean="0"/>
              <a:t> </a:t>
            </a:r>
            <a:r>
              <a:rPr lang="en-US" sz="1800" dirty="0" err="1" smtClean="0"/>
              <a:t>pela</a:t>
            </a:r>
            <a:r>
              <a:rPr lang="en-US" sz="1800" dirty="0" smtClean="0"/>
              <a:t> </a:t>
            </a:r>
            <a:r>
              <a:rPr lang="en-US" sz="1800" dirty="0" err="1" smtClean="0"/>
              <a:t>embaixada</a:t>
            </a:r>
            <a:r>
              <a:rPr lang="en-US" sz="1800" dirty="0" smtClean="0"/>
              <a:t> do </a:t>
            </a:r>
            <a:r>
              <a:rPr lang="en-US" sz="1800" dirty="0" err="1" smtClean="0"/>
              <a:t>Reinado</a:t>
            </a:r>
            <a:r>
              <a:rPr lang="en-US" sz="1800" dirty="0" smtClean="0"/>
              <a:t> do </a:t>
            </a:r>
            <a:r>
              <a:rPr lang="en-US" sz="1800" dirty="0" err="1" smtClean="0"/>
              <a:t>Sião</a:t>
            </a:r>
            <a:r>
              <a:rPr lang="en-US" sz="1800" dirty="0" smtClean="0"/>
              <a:t> </a:t>
            </a:r>
            <a:r>
              <a:rPr lang="en-US" sz="1800" dirty="0" err="1" smtClean="0"/>
              <a:t>na</a:t>
            </a:r>
            <a:r>
              <a:rPr lang="en-US" sz="1800" dirty="0" smtClean="0"/>
              <a:t> </a:t>
            </a:r>
            <a:r>
              <a:rPr lang="en-US" sz="1800" dirty="0" err="1" smtClean="0"/>
              <a:t>Holanda</a:t>
            </a:r>
            <a:r>
              <a:rPr lang="en-US" sz="1800" dirty="0" smtClean="0"/>
              <a:t>. </a:t>
            </a:r>
            <a:r>
              <a:rPr lang="en-US" sz="1800" dirty="0" err="1" smtClean="0"/>
              <a:t>Esta</a:t>
            </a:r>
            <a:r>
              <a:rPr lang="en-US" sz="1800" dirty="0" smtClean="0"/>
              <a:t> </a:t>
            </a:r>
            <a:r>
              <a:rPr lang="en-US" sz="1800" dirty="0" err="1" smtClean="0"/>
              <a:t>correspondência</a:t>
            </a:r>
            <a:r>
              <a:rPr lang="en-US" sz="1800" dirty="0" smtClean="0"/>
              <a:t>, de </a:t>
            </a:r>
            <a:r>
              <a:rPr lang="en-US" sz="1800" dirty="0" err="1" smtClean="0"/>
              <a:t>outubro</a:t>
            </a:r>
            <a:r>
              <a:rPr lang="en-US" sz="1800" dirty="0" smtClean="0"/>
              <a:t>/1608,  </a:t>
            </a:r>
            <a:r>
              <a:rPr lang="en-US" sz="1800" dirty="0" err="1" smtClean="0"/>
              <a:t>foi</a:t>
            </a:r>
            <a:r>
              <a:rPr lang="en-US" sz="1800" dirty="0" smtClean="0"/>
              <a:t> </a:t>
            </a:r>
            <a:r>
              <a:rPr lang="en-US" sz="1800" dirty="0" err="1" smtClean="0"/>
              <a:t>distribuída</a:t>
            </a:r>
            <a:r>
              <a:rPr lang="en-US" sz="1800" dirty="0" smtClean="0"/>
              <a:t>  </a:t>
            </a:r>
            <a:r>
              <a:rPr lang="en-US" sz="1800" dirty="0" err="1" smtClean="0"/>
              <a:t>pela</a:t>
            </a:r>
            <a:r>
              <a:rPr lang="en-US" sz="1800" dirty="0" smtClean="0"/>
              <a:t> Europa, </a:t>
            </a:r>
            <a:r>
              <a:rPr lang="en-US" sz="1800" dirty="0" err="1" smtClean="0"/>
              <a:t>levando</a:t>
            </a:r>
            <a:r>
              <a:rPr lang="en-US" sz="1800" dirty="0" smtClean="0"/>
              <a:t> a outros </a:t>
            </a:r>
            <a:r>
              <a:rPr lang="en-US" sz="1800" dirty="0" err="1" smtClean="0"/>
              <a:t>experimentos</a:t>
            </a:r>
            <a:r>
              <a:rPr lang="en-US" sz="1800" dirty="0" smtClean="0"/>
              <a:t>, </a:t>
            </a:r>
            <a:r>
              <a:rPr lang="en-US" sz="1800" dirty="0" err="1" smtClean="0"/>
              <a:t>como</a:t>
            </a:r>
            <a:r>
              <a:rPr lang="en-US" sz="1800" dirty="0" smtClean="0"/>
              <a:t> o de Galileo </a:t>
            </a:r>
            <a:r>
              <a:rPr lang="en-US" sz="1800" dirty="0" err="1" smtClean="0"/>
              <a:t>Galilei</a:t>
            </a:r>
            <a:r>
              <a:rPr lang="en-US" sz="1800" dirty="0" smtClean="0"/>
              <a:t> </a:t>
            </a:r>
            <a:r>
              <a:rPr lang="en-US" sz="1800" dirty="0" err="1" smtClean="0"/>
              <a:t>em</a:t>
            </a:r>
            <a:r>
              <a:rPr lang="en-US" sz="1800" dirty="0" smtClean="0"/>
              <a:t> 1609</a:t>
            </a:r>
            <a:r>
              <a:rPr lang="en-US" sz="1800" dirty="0" smtClean="0"/>
              <a:t>.</a:t>
            </a:r>
            <a:endParaRPr lang="en-US" sz="1800" dirty="0"/>
          </a:p>
        </p:txBody>
      </p:sp>
      <p:pic>
        <p:nvPicPr>
          <p:cNvPr id="4" name="Picture 3" descr="Lipperh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714" y="29029"/>
            <a:ext cx="1814286" cy="2383312"/>
          </a:xfrm>
          <a:prstGeom prst="rect">
            <a:avLst/>
          </a:prstGeom>
        </p:spPr>
      </p:pic>
    </p:spTree>
    <p:extLst>
      <p:ext uri="{BB962C8B-B14F-4D97-AF65-F5344CB8AC3E}">
        <p14:creationId xmlns:p14="http://schemas.microsoft.com/office/powerpoint/2010/main" val="3035656173"/>
      </p:ext>
    </p:extLst>
  </p:cSld>
  <p:clrMapOvr>
    <a:masterClrMapping/>
  </p:clrMapOvr>
  <p:transition xmlns:p14="http://schemas.microsoft.com/office/powerpoint/2010/main" advTm="7000"/>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hidden="1"/>
          <p:cNvSpPr>
            <a:spLocks noGrp="1" noChangeArrowheads="1"/>
          </p:cNvSpPr>
          <p:nvPr>
            <p:ph type="title"/>
          </p:nvPr>
        </p:nvSpPr>
        <p:spPr/>
        <p:txBody>
          <a:bodyPr/>
          <a:lstStyle/>
          <a:p>
            <a:pPr eaLnBrk="1" hangingPunct="1"/>
            <a:endParaRPr lang="pt-BR" smtClean="0"/>
          </a:p>
        </p:txBody>
      </p:sp>
      <p:pic>
        <p:nvPicPr>
          <p:cNvPr id="119811" name="Picture 3" descr="C:\FILES &amp; DATA\SOAR DATA FILES\SOAR Graphics\SOAR Photos\SPIE Photos\Facility\Blast early.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20638"/>
            <a:ext cx="66675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hidden="1"/>
          <p:cNvSpPr>
            <a:spLocks noGrp="1" noChangeArrowheads="1"/>
          </p:cNvSpPr>
          <p:nvPr>
            <p:ph type="title"/>
          </p:nvPr>
        </p:nvSpPr>
        <p:spPr/>
        <p:txBody>
          <a:bodyPr/>
          <a:lstStyle/>
          <a:p>
            <a:pPr eaLnBrk="1" hangingPunct="1"/>
            <a:endParaRPr lang="pt-BR" smtClean="0"/>
          </a:p>
        </p:txBody>
      </p:sp>
      <p:pic>
        <p:nvPicPr>
          <p:cNvPr id="120835" name="Picture 3" descr="C:\FILES &amp; DATA\SOAR DATA FILES\SOAR Graphics\SOAR Photos\SPIE Photos\Dedication with Sun.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2095500" y="0"/>
            <a:ext cx="4953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hidden="1"/>
          <p:cNvSpPr>
            <a:spLocks noGrp="1" noChangeArrowheads="1"/>
          </p:cNvSpPr>
          <p:nvPr>
            <p:ph type="title"/>
          </p:nvPr>
        </p:nvSpPr>
        <p:spPr/>
        <p:txBody>
          <a:bodyPr/>
          <a:lstStyle/>
          <a:p>
            <a:pPr eaLnBrk="1" hangingPunct="1"/>
            <a:endParaRPr lang="pt-BR" smtClean="0"/>
          </a:p>
        </p:txBody>
      </p:sp>
      <p:pic>
        <p:nvPicPr>
          <p:cNvPr id="121859" name="Picture 3" descr="C:\FILES &amp; DATA\SOAR DATA FILES\SOAR Graphics\SOAR Photos\SPIE Photos\mid Res Arch Girder Erectio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650" y="0"/>
            <a:ext cx="6869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hidden="1"/>
          <p:cNvSpPr>
            <a:spLocks noGrp="1" noChangeArrowheads="1"/>
          </p:cNvSpPr>
          <p:nvPr>
            <p:ph type="title"/>
          </p:nvPr>
        </p:nvSpPr>
        <p:spPr/>
        <p:txBody>
          <a:bodyPr/>
          <a:lstStyle/>
          <a:p>
            <a:pPr eaLnBrk="1" hangingPunct="1"/>
            <a:endParaRPr lang="pt-BR" smtClean="0"/>
          </a:p>
        </p:txBody>
      </p:sp>
      <p:pic>
        <p:nvPicPr>
          <p:cNvPr id="122883" name="Picture 3" descr="C:\FILES &amp; DATA\SOAR DATA FILES\SOAR Graphics\SOAR Photos\SPIE Photos\Dome\Crane Lifts Shutter w Sun.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11113"/>
            <a:ext cx="657225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2" descr="C:\FILES &amp; DATA\SOAR DATA FILES\SOAR Graphics\SOAR Photos\SOAR Slide Scans\16 aug 02 scans\Bearing Lift Lo 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688" y="0"/>
            <a:ext cx="7031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hidden="1"/>
          <p:cNvSpPr>
            <a:spLocks noGrp="1" noChangeArrowheads="1"/>
          </p:cNvSpPr>
          <p:nvPr>
            <p:ph type="title"/>
          </p:nvPr>
        </p:nvSpPr>
        <p:spPr/>
        <p:txBody>
          <a:bodyPr/>
          <a:lstStyle/>
          <a:p>
            <a:pPr eaLnBrk="1" hangingPunct="1"/>
            <a:endParaRPr lang="pt-BR" smtClean="0"/>
          </a:p>
        </p:txBody>
      </p:sp>
      <p:pic>
        <p:nvPicPr>
          <p:cNvPr id="124931" name="Picture 3" descr="C:\FILES &amp; DATA\SOAR DATA FILES\SOAR Graphics\SOAR Photos\SPIE Photos\Mount\surrogate pm install.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238250" y="-11113"/>
            <a:ext cx="657225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2" descr="C:\FILES &amp; DATA\SOAR DATA FILES\SOAR Active Optical System\DC59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376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Rectangle 2" hidden="1"/>
          <p:cNvSpPr>
            <a:spLocks noGrp="1" noChangeArrowheads="1"/>
          </p:cNvSpPr>
          <p:nvPr>
            <p:ph type="title"/>
          </p:nvPr>
        </p:nvSpPr>
        <p:spPr/>
        <p:txBody>
          <a:bodyPr/>
          <a:lstStyle/>
          <a:p>
            <a:pPr eaLnBrk="1" hangingPunct="1"/>
            <a:endParaRPr lang="pt-BR" smtClean="0"/>
          </a:p>
        </p:txBody>
      </p:sp>
      <p:pic>
        <p:nvPicPr>
          <p:cNvPr id="126979" name="Picture 3" descr="C:\FILES &amp; DATA\SOAR DATA FILES\SOAR Graphics\SOAR Photos\SPIE Photos\AOS\Rx Structure w Actuators.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0" y="763588"/>
            <a:ext cx="91440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hidden="1"/>
          <p:cNvSpPr>
            <a:spLocks noGrp="1" noChangeArrowheads="1"/>
          </p:cNvSpPr>
          <p:nvPr>
            <p:ph type="title"/>
          </p:nvPr>
        </p:nvSpPr>
        <p:spPr/>
        <p:txBody>
          <a:bodyPr/>
          <a:lstStyle/>
          <a:p>
            <a:pPr eaLnBrk="1" hangingPunct="1"/>
            <a:endParaRPr lang="pt-BR" smtClean="0"/>
          </a:p>
        </p:txBody>
      </p:sp>
      <p:pic>
        <p:nvPicPr>
          <p:cNvPr id="128003" name="Picture 3" descr="C:\FILES &amp; DATA\SOAR DATA FILES\SOAR Graphics\SOAR Photos\SOAR Slide Scans\25Oct02 Scans\New Pics for Oct 02 Board\25 Oct 02 Scans08.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666750" y="14288"/>
            <a:ext cx="790575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hidden="1"/>
          <p:cNvSpPr>
            <a:spLocks noGrp="1" noChangeArrowheads="1"/>
          </p:cNvSpPr>
          <p:nvPr>
            <p:ph type="title"/>
          </p:nvPr>
        </p:nvSpPr>
        <p:spPr/>
        <p:txBody>
          <a:bodyPr/>
          <a:lstStyle/>
          <a:p>
            <a:pPr eaLnBrk="1" hangingPunct="1"/>
            <a:endParaRPr lang="pt-BR" smtClean="0"/>
          </a:p>
        </p:txBody>
      </p:sp>
      <p:pic>
        <p:nvPicPr>
          <p:cNvPr id="129027" name="Picture 3" descr="C:\FILES &amp; DATA\SOAR DATA FILES\SOAR Graphics\SOAR Photos\SOAR Slide Scans\25Oct02 Scans\New Pics for Oct 02 Board\25 Oct 02 Scans18 for Pres.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46038" y="-1588"/>
            <a:ext cx="9051925"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3000" y="457200"/>
            <a:ext cx="7772400" cy="1143000"/>
          </a:xfrm>
        </p:spPr>
        <p:txBody>
          <a:bodyPr/>
          <a:lstStyle/>
          <a:p>
            <a:pPr eaLnBrk="1" hangingPunct="1"/>
            <a:r>
              <a:rPr lang="pt-BR" sz="4000" smtClean="0"/>
              <a:t>Astronomia, como ciência, no Brasil iniciou na ocupação holandesa 1637-1644</a:t>
            </a:r>
            <a:endParaRPr lang="en-US" sz="4000" smtClean="0"/>
          </a:p>
        </p:txBody>
      </p:sp>
      <p:pic>
        <p:nvPicPr>
          <p:cNvPr id="10243" name="Picture 3" descr="C:\Meus documentos\Minhas figuras\JohannMoritzvonNassau-Sie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19034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1219200" y="4724400"/>
            <a:ext cx="2562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Johann Moritz von </a:t>
            </a:r>
          </a:p>
          <a:p>
            <a:pPr algn="ctr" eaLnBrk="1" hangingPunct="1"/>
            <a:r>
              <a:rPr lang="pt-BR"/>
              <a:t>Nassau-Siegen</a:t>
            </a:r>
            <a:endParaRPr lang="en-US"/>
          </a:p>
        </p:txBody>
      </p:sp>
      <p:pic>
        <p:nvPicPr>
          <p:cNvPr id="10245" name="Picture 5" descr="C:\Meus documentos\Minhas figuras\RecifeNass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35814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3998913" y="4267200"/>
            <a:ext cx="52212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dirty="0">
                <a:solidFill>
                  <a:srgbClr val="FFFF00"/>
                </a:solidFill>
              </a:rPr>
              <a:t>Recife, ilha </a:t>
            </a:r>
            <a:r>
              <a:rPr lang="pt-BR" dirty="0" err="1">
                <a:solidFill>
                  <a:srgbClr val="FFFF00"/>
                </a:solidFill>
              </a:rPr>
              <a:t>Antonio</a:t>
            </a:r>
            <a:r>
              <a:rPr lang="pt-BR" dirty="0">
                <a:solidFill>
                  <a:srgbClr val="FFFF00"/>
                </a:solidFill>
              </a:rPr>
              <a:t> Vaz</a:t>
            </a:r>
          </a:p>
          <a:p>
            <a:pPr algn="ctr" eaLnBrk="1" hangingPunct="1"/>
            <a:r>
              <a:rPr lang="pt-BR" dirty="0">
                <a:solidFill>
                  <a:srgbClr val="FFFF00"/>
                </a:solidFill>
              </a:rPr>
              <a:t>Astrônomo Georg </a:t>
            </a:r>
            <a:r>
              <a:rPr lang="pt-BR" dirty="0" err="1">
                <a:solidFill>
                  <a:srgbClr val="FFFF00"/>
                </a:solidFill>
              </a:rPr>
              <a:t>Markgraf</a:t>
            </a:r>
            <a:r>
              <a:rPr lang="pt-BR" dirty="0">
                <a:solidFill>
                  <a:srgbClr val="FFFF00"/>
                </a:solidFill>
              </a:rPr>
              <a:t> (1610-1644)</a:t>
            </a:r>
          </a:p>
          <a:p>
            <a:pPr algn="ctr" eaLnBrk="1" hangingPunct="1"/>
            <a:r>
              <a:rPr lang="pt-BR" sz="2000" dirty="0"/>
              <a:t>Observatório  na casa de Nassau de 1639 a </a:t>
            </a:r>
            <a:r>
              <a:rPr lang="pt-BR" sz="2000" dirty="0" smtClean="0"/>
              <a:t>1643 </a:t>
            </a:r>
            <a:r>
              <a:rPr lang="pt-BR" sz="2000" dirty="0" smtClean="0">
                <a:solidFill>
                  <a:srgbClr val="FFFF99"/>
                </a:solidFill>
              </a:rPr>
              <a:t>Primeiro </a:t>
            </a:r>
            <a:r>
              <a:rPr lang="pt-BR" sz="2000" dirty="0">
                <a:solidFill>
                  <a:srgbClr val="FFFF99"/>
                </a:solidFill>
              </a:rPr>
              <a:t>em todo hemisfério sul!</a:t>
            </a:r>
          </a:p>
          <a:p>
            <a:pPr algn="ctr" eaLnBrk="1" hangingPunct="1"/>
            <a:r>
              <a:rPr lang="pt-BR" sz="1400" dirty="0">
                <a:latin typeface="Tahoma" pitchFamily="34" charset="0"/>
                <a:cs typeface="Times New Roman" pitchFamily="18" charset="0"/>
              </a:rPr>
              <a:t>Com um quadrante de 1,57mx3,14m, um telescópio refrator de 2,2m de comprimento  e um pêndulo, observou o eclipse solar de 13 de </a:t>
            </a:r>
            <a:r>
              <a:rPr lang="pt-BR" sz="1400" dirty="0" err="1">
                <a:latin typeface="Tahoma" pitchFamily="34" charset="0"/>
                <a:cs typeface="Times New Roman" pitchFamily="18" charset="0"/>
              </a:rPr>
              <a:t>nov</a:t>
            </a:r>
            <a:r>
              <a:rPr lang="pt-BR" sz="1400" dirty="0">
                <a:latin typeface="Tahoma" pitchFamily="34" charset="0"/>
                <a:cs typeface="Times New Roman" pitchFamily="18" charset="0"/>
              </a:rPr>
              <a:t> de 1640, cujo aspecto foi publicado em 1658.</a:t>
            </a:r>
            <a:endParaRPr lang="pt-BR" sz="1400" dirty="0">
              <a:cs typeface="Times New Roman" pitchFamily="18" charset="0"/>
            </a:endParaRPr>
          </a:p>
          <a:p>
            <a:pPr algn="ctr" eaLnBrk="1" hangingPunct="1"/>
            <a:endParaRPr lang="en-US" sz="1400" dirty="0">
              <a:latin typeface="Tahoma" pitchFamily="34" charset="0"/>
              <a:cs typeface="Times New Roman" pitchFamily="18" charset="0"/>
            </a:endParaRP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endParaRPr lang="pt-BR" smtClean="0"/>
          </a:p>
        </p:txBody>
      </p:sp>
      <p:pic>
        <p:nvPicPr>
          <p:cNvPr id="130051" name="Picture 3" descr="C:\FILES &amp; DATA\SOAR DATA FILES\SOAR Graphics\SOAR Photos\SOAR Slide Scans\25Oct02 Scans\New Pics for Oct 02 Board\Hombres con SOAR.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0"/>
            <a:ext cx="7747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050"/>
          <p:cNvSpPr>
            <a:spLocks noGrp="1" noChangeArrowheads="1"/>
          </p:cNvSpPr>
          <p:nvPr>
            <p:ph type="title"/>
          </p:nvPr>
        </p:nvSpPr>
        <p:spPr/>
        <p:txBody>
          <a:bodyPr/>
          <a:lstStyle/>
          <a:p>
            <a:pPr eaLnBrk="1" hangingPunct="1"/>
            <a:r>
              <a:rPr lang="pt-BR" smtClean="0"/>
              <a:t>SOAR</a:t>
            </a:r>
            <a:endParaRPr lang="en-US" smtClean="0"/>
          </a:p>
        </p:txBody>
      </p:sp>
      <p:pic>
        <p:nvPicPr>
          <p:cNvPr id="131075" name="Picture 2051" descr="C:\My Files\Pictures\SOAR\Integration\Fisheye SOAR Scope 1 for Wallpaper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838200"/>
            <a:ext cx="6324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mtClean="0"/>
              <a:t>SOAR</a:t>
            </a:r>
          </a:p>
        </p:txBody>
      </p:sp>
      <p:pic>
        <p:nvPicPr>
          <p:cNvPr id="132099" name="Picture 3" descr="C:\My Files\Pictures\SOAR\Site\Winter wonderland.jpg"/>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b="14285"/>
          <a:stretch>
            <a:fillRect/>
          </a:stretch>
        </p:blipFill>
        <p:spPr bwMode="auto">
          <a:xfrm>
            <a:off x="1371600" y="1600200"/>
            <a:ext cx="746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pt-BR" smtClean="0"/>
              <a:t>SOAR</a:t>
            </a:r>
            <a:endParaRPr lang="en-US" smtClean="0"/>
          </a:p>
        </p:txBody>
      </p:sp>
      <p:pic>
        <p:nvPicPr>
          <p:cNvPr id="133123" name="Picture 3" descr="C:\Documents and Settings\kepler\Meus documentos\Minhas imagens\soar close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04800"/>
            <a:ext cx="6121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371600" y="609600"/>
            <a:ext cx="7772400" cy="1143000"/>
          </a:xfrm>
        </p:spPr>
        <p:txBody>
          <a:bodyPr/>
          <a:lstStyle/>
          <a:p>
            <a:pPr eaLnBrk="1" hangingPunct="1"/>
            <a:r>
              <a:rPr lang="pt-BR" smtClean="0"/>
              <a:t>SOAR</a:t>
            </a:r>
            <a:endParaRPr lang="en-US" smtClean="0"/>
          </a:p>
        </p:txBody>
      </p:sp>
      <p:pic>
        <p:nvPicPr>
          <p:cNvPr id="134147" name="Picture 3" descr="C:\Documents and Settings\kepler\Meus documentos\Minhas imagens\SOAR UP THE VALLEY A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38" y="149225"/>
            <a:ext cx="436086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C:\Documents and Settings\kepler\Meus documentos\Minhas imagens\stei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10588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5"/>
          <p:cNvSpPr txBox="1">
            <a:spLocks noChangeArrowheads="1"/>
          </p:cNvSpPr>
          <p:nvPr/>
        </p:nvSpPr>
        <p:spPr bwMode="auto">
          <a:xfrm>
            <a:off x="1101725" y="5334000"/>
            <a:ext cx="2022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400"/>
              <a:t>João Evangelhista Steiner</a:t>
            </a:r>
            <a:endParaRPr lang="en-US" sz="1400"/>
          </a:p>
        </p:txBody>
      </p:sp>
    </p:spTree>
  </p:cSld>
  <p:clrMapOvr>
    <a:masterClrMapping/>
  </p:clrMapOvr>
  <p:transition xmlns:p14="http://schemas.microsoft.com/office/powerpoint/2010/main" advTm="7000"/>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SOAR</a:t>
            </a:r>
          </a:p>
        </p:txBody>
      </p:sp>
      <p:pic>
        <p:nvPicPr>
          <p:cNvPr id="135171" name="Picture 3" descr="C:\FILES &amp; DATA\SOAR DATA FILES\SOAR Graphics\SOAR Photos\SPIE Photos\Soar on Ridge.jpg"/>
          <p:cNvPicPr preferRelativeResize="0">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3341688" y="152400"/>
            <a:ext cx="5802312"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Cerro Pachon: Gemini e Soar</a:t>
            </a:r>
          </a:p>
        </p:txBody>
      </p:sp>
      <p:pic>
        <p:nvPicPr>
          <p:cNvPr id="136195" name="Picture 3" descr="C:\Documents and Settings\kepler\Meus documentos\Minhas imagens\SOAR AND GEMINI A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950" y="1600200"/>
            <a:ext cx="48704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457200" y="6245225"/>
            <a:ext cx="2133600" cy="476250"/>
          </a:xfrm>
          <a:noFill/>
        </p:spPr>
        <p:txBody>
          <a:bodyPr/>
          <a:lstStyle/>
          <a:p>
            <a:pPr algn="l"/>
            <a:fld id="{06C923FD-116F-436C-8342-012A73538D76}" type="slidenum">
              <a:rPr lang="en-GB" smtClean="0">
                <a:latin typeface="Arial" pitchFamily="34" charset="0"/>
                <a:ea typeface="MS PGothic" pitchFamily="34" charset="-128"/>
              </a:rPr>
              <a:pPr algn="l"/>
              <a:t>137</a:t>
            </a:fld>
            <a:endParaRPr lang="en-GB" smtClean="0">
              <a:latin typeface="Arial" pitchFamily="34" charset="0"/>
              <a:ea typeface="MS PGothic" pitchFamily="34" charset="-128"/>
            </a:endParaRPr>
          </a:p>
        </p:txBody>
      </p:sp>
      <p:grpSp>
        <p:nvGrpSpPr>
          <p:cNvPr id="7171" name="Group 4"/>
          <p:cNvGrpSpPr>
            <a:grpSpLocks/>
          </p:cNvGrpSpPr>
          <p:nvPr/>
        </p:nvGrpSpPr>
        <p:grpSpPr bwMode="auto">
          <a:xfrm>
            <a:off x="684213" y="981075"/>
            <a:ext cx="7848600" cy="4808538"/>
            <a:chOff x="476" y="1585"/>
            <a:chExt cx="4698" cy="2616"/>
          </a:xfrm>
        </p:grpSpPr>
        <p:pic>
          <p:nvPicPr>
            <p:cNvPr id="7174" name="Picture 5"/>
            <p:cNvPicPr>
              <a:picLocks noChangeAspect="1" noChangeArrowheads="1"/>
            </p:cNvPicPr>
            <p:nvPr/>
          </p:nvPicPr>
          <p:blipFill>
            <a:blip r:embed="rId3" cstate="print"/>
            <a:srcRect/>
            <a:stretch>
              <a:fillRect/>
            </a:stretch>
          </p:blipFill>
          <p:spPr bwMode="auto">
            <a:xfrm>
              <a:off x="476" y="1585"/>
              <a:ext cx="2404" cy="2616"/>
            </a:xfrm>
            <a:prstGeom prst="rect">
              <a:avLst/>
            </a:prstGeom>
            <a:noFill/>
            <a:ln w="9525">
              <a:noFill/>
              <a:miter lim="800000"/>
              <a:headEnd/>
              <a:tailEnd/>
            </a:ln>
          </p:spPr>
        </p:pic>
        <p:pic>
          <p:nvPicPr>
            <p:cNvPr id="7175" name="Picture 6" descr="07"/>
            <p:cNvPicPr>
              <a:picLocks noChangeAspect="1" noChangeArrowheads="1"/>
            </p:cNvPicPr>
            <p:nvPr/>
          </p:nvPicPr>
          <p:blipFill>
            <a:blip r:embed="rId4" cstate="print"/>
            <a:srcRect/>
            <a:stretch>
              <a:fillRect/>
            </a:stretch>
          </p:blipFill>
          <p:spPr bwMode="auto">
            <a:xfrm>
              <a:off x="2905" y="1585"/>
              <a:ext cx="2269" cy="2616"/>
            </a:xfrm>
            <a:prstGeom prst="rect">
              <a:avLst/>
            </a:prstGeom>
            <a:noFill/>
            <a:ln w="9525">
              <a:noFill/>
              <a:miter lim="800000"/>
              <a:headEnd/>
              <a:tailEnd/>
            </a:ln>
          </p:spPr>
        </p:pic>
      </p:grpSp>
      <p:sp>
        <p:nvSpPr>
          <p:cNvPr id="7172" name="Rectangle 13"/>
          <p:cNvSpPr>
            <a:spLocks noChangeArrowheads="1"/>
          </p:cNvSpPr>
          <p:nvPr/>
        </p:nvSpPr>
        <p:spPr bwMode="auto">
          <a:xfrm>
            <a:off x="5048250" y="971550"/>
            <a:ext cx="3124200" cy="830997"/>
          </a:xfrm>
          <a:prstGeom prst="rect">
            <a:avLst/>
          </a:prstGeom>
          <a:noFill/>
          <a:ln w="9525">
            <a:noFill/>
            <a:miter lim="800000"/>
            <a:headEnd/>
            <a:tailEnd/>
          </a:ln>
        </p:spPr>
        <p:txBody>
          <a:bodyPr>
            <a:spAutoFit/>
          </a:bodyPr>
          <a:lstStyle/>
          <a:p>
            <a:r>
              <a:rPr lang="en-US" dirty="0" err="1">
                <a:latin typeface="Helvetica Neue Light"/>
              </a:rPr>
              <a:t>Paranal</a:t>
            </a:r>
            <a:r>
              <a:rPr lang="en-US" dirty="0">
                <a:latin typeface="Helvetica Neue Light"/>
              </a:rPr>
              <a:t>  - 10 </a:t>
            </a:r>
            <a:r>
              <a:rPr lang="en-US" dirty="0" err="1">
                <a:latin typeface="Helvetica Neue Light"/>
              </a:rPr>
              <a:t>anos</a:t>
            </a:r>
            <a:r>
              <a:rPr lang="en-US" dirty="0">
                <a:latin typeface="Helvetica Neue Light"/>
              </a:rPr>
              <a:t> </a:t>
            </a:r>
            <a:r>
              <a:rPr lang="en-US" dirty="0" err="1">
                <a:latin typeface="Helvetica Neue Light"/>
              </a:rPr>
              <a:t>em</a:t>
            </a:r>
            <a:r>
              <a:rPr lang="en-US" dirty="0">
                <a:latin typeface="Helvetica Neue Light"/>
              </a:rPr>
              <a:t>  2008</a:t>
            </a:r>
          </a:p>
        </p:txBody>
      </p:sp>
      <p:sp>
        <p:nvSpPr>
          <p:cNvPr id="7173" name="Rectangle 14"/>
          <p:cNvSpPr>
            <a:spLocks noChangeArrowheads="1"/>
          </p:cNvSpPr>
          <p:nvPr/>
        </p:nvSpPr>
        <p:spPr bwMode="auto">
          <a:xfrm>
            <a:off x="1150938" y="981075"/>
            <a:ext cx="3276600" cy="830997"/>
          </a:xfrm>
          <a:prstGeom prst="rect">
            <a:avLst/>
          </a:prstGeom>
          <a:noFill/>
          <a:ln w="9525">
            <a:noFill/>
            <a:miter lim="800000"/>
            <a:headEnd/>
            <a:tailEnd/>
          </a:ln>
        </p:spPr>
        <p:txBody>
          <a:bodyPr>
            <a:spAutoFit/>
          </a:bodyPr>
          <a:lstStyle/>
          <a:p>
            <a:r>
              <a:rPr lang="en-US" dirty="0">
                <a:solidFill>
                  <a:srgbClr val="FFFFFF"/>
                </a:solidFill>
                <a:latin typeface="Helvetica Neue Light"/>
              </a:rPr>
              <a:t>La </a:t>
            </a:r>
            <a:r>
              <a:rPr lang="en-US" dirty="0" err="1">
                <a:solidFill>
                  <a:srgbClr val="FFFFFF"/>
                </a:solidFill>
                <a:latin typeface="Helvetica Neue Light"/>
              </a:rPr>
              <a:t>Silla</a:t>
            </a:r>
            <a:r>
              <a:rPr lang="en-US" dirty="0">
                <a:solidFill>
                  <a:srgbClr val="FFFFFF"/>
                </a:solidFill>
                <a:latin typeface="Helvetica Neue Light"/>
              </a:rPr>
              <a:t> – 40 </a:t>
            </a:r>
            <a:r>
              <a:rPr lang="en-US" dirty="0" err="1">
                <a:solidFill>
                  <a:srgbClr val="FFFFFF"/>
                </a:solidFill>
                <a:latin typeface="Helvetica Neue Light"/>
              </a:rPr>
              <a:t>anos</a:t>
            </a:r>
            <a:r>
              <a:rPr lang="en-US" dirty="0">
                <a:solidFill>
                  <a:srgbClr val="FFFFFF"/>
                </a:solidFill>
                <a:latin typeface="Helvetica Neue Light"/>
              </a:rPr>
              <a:t> </a:t>
            </a:r>
            <a:r>
              <a:rPr lang="en-US" dirty="0" err="1">
                <a:solidFill>
                  <a:srgbClr val="FFFFFF"/>
                </a:solidFill>
                <a:latin typeface="Helvetica Neue Light"/>
              </a:rPr>
              <a:t>em</a:t>
            </a:r>
            <a:r>
              <a:rPr lang="en-US" dirty="0">
                <a:solidFill>
                  <a:srgbClr val="FFFFFF"/>
                </a:solidFill>
                <a:latin typeface="Helvetica Neue Light"/>
              </a:rPr>
              <a:t> 2009</a:t>
            </a:r>
          </a:p>
        </p:txBody>
      </p:sp>
      <p:sp>
        <p:nvSpPr>
          <p:cNvPr id="2" name="TextBox 1"/>
          <p:cNvSpPr txBox="1"/>
          <p:nvPr/>
        </p:nvSpPr>
        <p:spPr>
          <a:xfrm>
            <a:off x="3962400" y="304800"/>
            <a:ext cx="2286000" cy="707886"/>
          </a:xfrm>
          <a:prstGeom prst="rect">
            <a:avLst/>
          </a:prstGeom>
          <a:noFill/>
        </p:spPr>
        <p:txBody>
          <a:bodyPr wrap="square" rtlCol="0">
            <a:spAutoFit/>
          </a:bodyPr>
          <a:lstStyle/>
          <a:p>
            <a:r>
              <a:rPr lang="en-US" sz="4000" dirty="0" smtClean="0"/>
              <a:t>ESO</a:t>
            </a:r>
            <a:endParaRPr lang="en-US" sz="4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3" cstate="print"/>
          <a:srcRect t="13161" r="7497"/>
          <a:stretch>
            <a:fillRect/>
          </a:stretch>
        </p:blipFill>
        <p:spPr bwMode="auto">
          <a:xfrm>
            <a:off x="0" y="456908"/>
            <a:ext cx="9180512" cy="6401092"/>
          </a:xfrm>
          <a:prstGeom prst="rect">
            <a:avLst/>
          </a:prstGeom>
          <a:noFill/>
          <a:ln w="9525">
            <a:noFill/>
            <a:miter lim="800000"/>
            <a:headEnd/>
            <a:tailEnd/>
          </a:ln>
        </p:spPr>
      </p:pic>
      <p:sp>
        <p:nvSpPr>
          <p:cNvPr id="10244" name="Content Placeholder 2"/>
          <p:cNvSpPr txBox="1">
            <a:spLocks/>
          </p:cNvSpPr>
          <p:nvPr/>
        </p:nvSpPr>
        <p:spPr bwMode="auto">
          <a:xfrm>
            <a:off x="755576" y="980728"/>
            <a:ext cx="8172450" cy="5715000"/>
          </a:xfrm>
          <a:prstGeom prst="rect">
            <a:avLst/>
          </a:prstGeom>
          <a:noFill/>
          <a:ln w="9525">
            <a:noFill/>
            <a:miter lim="800000"/>
            <a:headEnd/>
            <a:tailEnd/>
          </a:ln>
        </p:spPr>
        <p:txBody>
          <a:bodyPr/>
          <a:lstStyle/>
          <a:p>
            <a:pPr marL="342900" indent="-187325" eaLnBrk="0" hangingPunct="0">
              <a:lnSpc>
                <a:spcPts val="2963"/>
              </a:lnSpc>
              <a:spcBef>
                <a:spcPts val="75"/>
              </a:spcBef>
              <a:buClr>
                <a:srgbClr val="FF0000"/>
              </a:buClr>
              <a:buSzPct val="90000"/>
            </a:pPr>
            <a:r>
              <a:rPr lang="en-GB" sz="2800" dirty="0" err="1">
                <a:solidFill>
                  <a:srgbClr val="FFFFFF"/>
                </a:solidFill>
                <a:latin typeface="Helvetica Neue Light"/>
              </a:rPr>
              <a:t>Quatro</a:t>
            </a:r>
            <a:r>
              <a:rPr lang="en-GB" sz="2800" dirty="0">
                <a:solidFill>
                  <a:srgbClr val="FFFFFF"/>
                </a:solidFill>
                <a:latin typeface="Helvetica Neue Light"/>
              </a:rPr>
              <a:t> 8.2-m </a:t>
            </a:r>
            <a:r>
              <a:rPr lang="en-GB" sz="2800" dirty="0" err="1">
                <a:solidFill>
                  <a:srgbClr val="FFFFFF"/>
                </a:solidFill>
                <a:latin typeface="Helvetica Neue Light"/>
              </a:rPr>
              <a:t>Telescópios</a:t>
            </a:r>
            <a:endParaRPr lang="en-GB" sz="2800" dirty="0">
              <a:solidFill>
                <a:srgbClr val="FFFFFF"/>
              </a:solidFill>
              <a:latin typeface="Helvetica Neue Light"/>
            </a:endParaRPr>
          </a:p>
          <a:p>
            <a:pPr marL="342900" indent="-187325" eaLnBrk="0" hangingPunct="0">
              <a:lnSpc>
                <a:spcPts val="2963"/>
              </a:lnSpc>
              <a:spcBef>
                <a:spcPts val="75"/>
              </a:spcBef>
              <a:buClr>
                <a:srgbClr val="FF0000"/>
              </a:buClr>
              <a:buSzPct val="90000"/>
            </a:pPr>
            <a:r>
              <a:rPr lang="en-GB" sz="2800" dirty="0">
                <a:solidFill>
                  <a:srgbClr val="FFFFFF"/>
                </a:solidFill>
                <a:latin typeface="Helvetica Neue Light"/>
              </a:rPr>
              <a:t>+ </a:t>
            </a:r>
            <a:r>
              <a:rPr lang="en-GB" sz="2800" dirty="0" err="1">
                <a:solidFill>
                  <a:srgbClr val="FFFFFF"/>
                </a:solidFill>
                <a:latin typeface="Helvetica Neue Light"/>
              </a:rPr>
              <a:t>quatro</a:t>
            </a:r>
            <a:r>
              <a:rPr lang="en-GB" sz="2800" dirty="0">
                <a:solidFill>
                  <a:srgbClr val="FFFFFF"/>
                </a:solidFill>
                <a:latin typeface="Helvetica Neue Light"/>
              </a:rPr>
              <a:t>  </a:t>
            </a:r>
            <a:r>
              <a:rPr lang="en-GB" sz="2800" dirty="0" err="1">
                <a:solidFill>
                  <a:srgbClr val="FFFFFF"/>
                </a:solidFill>
                <a:latin typeface="Helvetica Neue Light"/>
              </a:rPr>
              <a:t>telescópios</a:t>
            </a:r>
            <a:r>
              <a:rPr lang="en-GB" sz="2800" dirty="0">
                <a:solidFill>
                  <a:srgbClr val="FFFFFF"/>
                </a:solidFill>
                <a:latin typeface="Helvetica Neue Light"/>
              </a:rPr>
              <a:t> </a:t>
            </a:r>
            <a:r>
              <a:rPr lang="en-GB" sz="2800" dirty="0" err="1">
                <a:solidFill>
                  <a:srgbClr val="FFFFFF"/>
                </a:solidFill>
                <a:latin typeface="Helvetica Neue Light"/>
              </a:rPr>
              <a:t>auxiliares</a:t>
            </a:r>
            <a:r>
              <a:rPr lang="en-GB" sz="2800" dirty="0">
                <a:solidFill>
                  <a:srgbClr val="FFFFFF"/>
                </a:solidFill>
                <a:latin typeface="Helvetica Neue Light"/>
              </a:rPr>
              <a:t> </a:t>
            </a:r>
            <a:r>
              <a:rPr lang="en-GB" sz="2800" dirty="0" err="1">
                <a:solidFill>
                  <a:srgbClr val="FFFFFF"/>
                </a:solidFill>
                <a:latin typeface="Helvetica Neue Light"/>
              </a:rPr>
              <a:t>móveis</a:t>
            </a:r>
            <a:r>
              <a:rPr lang="en-GB" sz="2800" dirty="0">
                <a:solidFill>
                  <a:srgbClr val="FFFFFF"/>
                </a:solidFill>
                <a:latin typeface="Helvetica Neue Light"/>
              </a:rPr>
              <a:t> de 1.8-m</a:t>
            </a:r>
          </a:p>
          <a:p>
            <a:pPr marL="342900" indent="-187325" eaLnBrk="0" hangingPunct="0">
              <a:lnSpc>
                <a:spcPts val="2963"/>
              </a:lnSpc>
              <a:spcBef>
                <a:spcPts val="75"/>
              </a:spcBef>
              <a:buClr>
                <a:srgbClr val="FF0000"/>
              </a:buClr>
              <a:buSzPct val="90000"/>
            </a:pPr>
            <a:endParaRPr lang="en-GB" sz="200" dirty="0">
              <a:solidFill>
                <a:srgbClr val="FFFF00"/>
              </a:solidFill>
              <a:latin typeface="Helvetica Neue Light"/>
            </a:endParaRPr>
          </a:p>
          <a:p>
            <a:pPr marL="342900" indent="-187325" eaLnBrk="0" hangingPunct="0">
              <a:lnSpc>
                <a:spcPts val="2963"/>
              </a:lnSpc>
              <a:spcBef>
                <a:spcPts val="75"/>
              </a:spcBef>
              <a:buClr>
                <a:srgbClr val="FF0000"/>
              </a:buClr>
              <a:buSzPct val="90000"/>
            </a:pPr>
            <a:r>
              <a:rPr lang="en-GB" sz="2800" dirty="0">
                <a:solidFill>
                  <a:srgbClr val="FFFF00"/>
                </a:solidFill>
                <a:latin typeface="Helvetica Neue Light"/>
              </a:rPr>
              <a:t>                             </a:t>
            </a: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16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10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16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endParaRPr lang="en-GB" sz="2800" dirty="0">
              <a:solidFill>
                <a:srgbClr val="FFFF00"/>
              </a:solidFill>
              <a:latin typeface="Helvetica Neue Light"/>
            </a:endParaRPr>
          </a:p>
          <a:p>
            <a:pPr marL="342900" indent="-187325" eaLnBrk="0" hangingPunct="0">
              <a:lnSpc>
                <a:spcPts val="2963"/>
              </a:lnSpc>
              <a:spcBef>
                <a:spcPts val="75"/>
              </a:spcBef>
              <a:buClr>
                <a:srgbClr val="FF0000"/>
              </a:buClr>
              <a:buSzPct val="90000"/>
            </a:pPr>
            <a:r>
              <a:rPr lang="en-GB" sz="2800" dirty="0">
                <a:solidFill>
                  <a:srgbClr val="FFFF00"/>
                </a:solidFill>
                <a:latin typeface="Helvetica Neue Light"/>
              </a:rPr>
              <a:t> </a:t>
            </a:r>
          </a:p>
        </p:txBody>
      </p:sp>
      <p:sp>
        <p:nvSpPr>
          <p:cNvPr id="10242" name="Title 1"/>
          <p:cNvSpPr>
            <a:spLocks noGrp="1"/>
          </p:cNvSpPr>
          <p:nvPr>
            <p:ph type="title"/>
          </p:nvPr>
        </p:nvSpPr>
        <p:spPr>
          <a:xfrm>
            <a:off x="468313" y="-46038"/>
            <a:ext cx="8345487" cy="1036638"/>
          </a:xfrm>
        </p:spPr>
        <p:txBody>
          <a:bodyPr/>
          <a:lstStyle/>
          <a:p>
            <a:pPr>
              <a:lnSpc>
                <a:spcPts val="3900"/>
              </a:lnSpc>
            </a:pPr>
            <a:r>
              <a:rPr lang="en-GB" sz="3200" dirty="0" err="1" smtClean="0">
                <a:solidFill>
                  <a:srgbClr val="FFFF00"/>
                </a:solidFill>
                <a:latin typeface="Helvetica Neue Light"/>
              </a:rPr>
              <a:t>Paranal</a:t>
            </a:r>
            <a:endParaRPr lang="en-US" sz="3200" dirty="0" smtClean="0">
              <a:solidFill>
                <a:srgbClr val="FFFF00"/>
              </a:solidFill>
              <a:latin typeface="Helvetica Neue Ligh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Posição do Número do Diapositivo 1"/>
          <p:cNvSpPr>
            <a:spLocks noGrp="1"/>
          </p:cNvSpPr>
          <p:nvPr>
            <p:ph type="sldNum" sz="quarter" idx="12"/>
          </p:nvPr>
        </p:nvSpPr>
        <p:spPr>
          <a:noFill/>
        </p:spPr>
        <p:txBody>
          <a:bodyPr/>
          <a:lstStyle/>
          <a:p>
            <a:fld id="{E4383814-A5EB-4F38-B6C3-33E28D4EEFA0}" type="slidenum">
              <a:rPr lang="pt-BR" smtClean="0">
                <a:latin typeface="Arial" pitchFamily="34" charset="0"/>
              </a:rPr>
              <a:pPr/>
              <a:t>139</a:t>
            </a:fld>
            <a:endParaRPr lang="pt-BR" smtClean="0">
              <a:latin typeface="Arial" pitchFamily="34" charset="0"/>
            </a:endParaRPr>
          </a:p>
        </p:txBody>
      </p:sp>
      <p:pic>
        <p:nvPicPr>
          <p:cNvPr id="17411" name="Picture 2"/>
          <p:cNvPicPr>
            <a:picLocks noChangeAspect="1" noChangeArrowheads="1"/>
          </p:cNvPicPr>
          <p:nvPr/>
        </p:nvPicPr>
        <p:blipFill>
          <a:blip r:embed="rId2" cstate="print"/>
          <a:srcRect/>
          <a:stretch>
            <a:fillRect/>
          </a:stretch>
        </p:blipFill>
        <p:spPr bwMode="auto">
          <a:xfrm>
            <a:off x="-307975" y="0"/>
            <a:ext cx="9629775" cy="6813550"/>
          </a:xfrm>
          <a:prstGeom prst="rect">
            <a:avLst/>
          </a:prstGeom>
          <a:solidFill>
            <a:srgbClr val="FFFFFF"/>
          </a:solidFill>
          <a:ln w="9525">
            <a:noFill/>
            <a:miter lim="800000"/>
            <a:headEnd/>
            <a:tailEnd/>
          </a:ln>
        </p:spPr>
      </p:pic>
      <p:sp>
        <p:nvSpPr>
          <p:cNvPr id="17412" name="CaixaDeTexto 3"/>
          <p:cNvSpPr txBox="1">
            <a:spLocks noChangeArrowheads="1"/>
          </p:cNvSpPr>
          <p:nvPr/>
        </p:nvSpPr>
        <p:spPr bwMode="auto">
          <a:xfrm>
            <a:off x="612775" y="115888"/>
            <a:ext cx="6480175" cy="523875"/>
          </a:xfrm>
          <a:prstGeom prst="rect">
            <a:avLst/>
          </a:prstGeom>
          <a:noFill/>
          <a:ln w="9525">
            <a:noFill/>
            <a:miter lim="800000"/>
            <a:headEnd/>
            <a:tailEnd/>
          </a:ln>
        </p:spPr>
        <p:txBody>
          <a:bodyPr>
            <a:spAutoFit/>
          </a:bodyPr>
          <a:lstStyle/>
          <a:p>
            <a:pPr algn="ctr"/>
            <a:r>
              <a:rPr lang="pt-PT" sz="2800"/>
              <a:t>ALMA: Atacama Large Milimiter Array</a:t>
            </a:r>
          </a:p>
        </p:txBody>
      </p:sp>
      <p:pic>
        <p:nvPicPr>
          <p:cNvPr id="17413" name="Picture 11"/>
          <p:cNvPicPr>
            <a:picLocks noChangeAspect="1"/>
          </p:cNvPicPr>
          <p:nvPr/>
        </p:nvPicPr>
        <p:blipFill>
          <a:blip r:embed="rId3" cstate="print"/>
          <a:srcRect/>
          <a:stretch>
            <a:fillRect/>
          </a:stretch>
        </p:blipFill>
        <p:spPr bwMode="auto">
          <a:xfrm>
            <a:off x="6823075" y="0"/>
            <a:ext cx="628650" cy="819150"/>
          </a:xfrm>
          <a:prstGeom prst="rect">
            <a:avLst/>
          </a:prstGeom>
          <a:noFill/>
          <a:ln w="9525">
            <a:noFill/>
            <a:miter lim="800000"/>
            <a:headEnd/>
            <a:tailEnd/>
          </a:ln>
        </p:spPr>
      </p:pic>
      <p:pic>
        <p:nvPicPr>
          <p:cNvPr id="17414" name="Picture 10"/>
          <p:cNvPicPr>
            <a:picLocks noChangeAspect="1"/>
          </p:cNvPicPr>
          <p:nvPr/>
        </p:nvPicPr>
        <p:blipFill>
          <a:blip r:embed="rId4" cstate="print"/>
          <a:srcRect/>
          <a:stretch>
            <a:fillRect/>
          </a:stretch>
        </p:blipFill>
        <p:spPr bwMode="auto">
          <a:xfrm>
            <a:off x="7524750" y="-26988"/>
            <a:ext cx="609600" cy="806451"/>
          </a:xfrm>
          <a:prstGeom prst="rect">
            <a:avLst/>
          </a:prstGeom>
          <a:noFill/>
          <a:ln w="9525">
            <a:noFill/>
            <a:miter lim="800000"/>
            <a:headEnd/>
            <a:tailEnd/>
          </a:ln>
        </p:spPr>
      </p:pic>
      <p:pic>
        <p:nvPicPr>
          <p:cNvPr id="17415" name="Picture 9"/>
          <p:cNvPicPr>
            <a:picLocks noChangeAspect="1"/>
          </p:cNvPicPr>
          <p:nvPr/>
        </p:nvPicPr>
        <p:blipFill>
          <a:blip r:embed="rId5" cstate="print"/>
          <a:srcRect/>
          <a:stretch>
            <a:fillRect/>
          </a:stretch>
        </p:blipFill>
        <p:spPr bwMode="auto">
          <a:xfrm>
            <a:off x="8181975" y="0"/>
            <a:ext cx="1143000" cy="798513"/>
          </a:xfrm>
          <a:prstGeom prst="rect">
            <a:avLst/>
          </a:prstGeom>
          <a:noFill/>
          <a:ln w="9525">
            <a:noFill/>
            <a:miter lim="800000"/>
            <a:headEnd/>
            <a:tailEnd/>
          </a:ln>
        </p:spPr>
      </p:pic>
      <p:sp>
        <p:nvSpPr>
          <p:cNvPr id="17416" name="Rectangle 7"/>
          <p:cNvSpPr>
            <a:spLocks noChangeArrowheads="1"/>
          </p:cNvSpPr>
          <p:nvPr/>
        </p:nvSpPr>
        <p:spPr bwMode="auto">
          <a:xfrm>
            <a:off x="5003800" y="6308725"/>
            <a:ext cx="3633788" cy="369888"/>
          </a:xfrm>
          <a:prstGeom prst="rect">
            <a:avLst/>
          </a:prstGeom>
          <a:noFill/>
          <a:ln w="9525">
            <a:noFill/>
            <a:miter lim="800000"/>
            <a:headEnd/>
            <a:tailEnd/>
          </a:ln>
        </p:spPr>
        <p:txBody>
          <a:bodyPr wrap="none">
            <a:spAutoFit/>
          </a:bodyPr>
          <a:lstStyle/>
          <a:p>
            <a:r>
              <a:rPr lang="en-GB">
                <a:solidFill>
                  <a:srgbClr val="002060"/>
                </a:solidFill>
                <a:latin typeface="Helvetica Neue Light"/>
              </a:rPr>
              <a:t>66 antenas de 12m, 0.3 a 9.6 mm</a:t>
            </a:r>
            <a:endParaRPr lang="en-US">
              <a:solidFill>
                <a:srgbClr val="002060"/>
              </a:solidFill>
            </a:endParaRP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pt-BR" smtClean="0"/>
              <a:t>NASSAU</a:t>
            </a:r>
            <a:endParaRPr lang="en-US" smtClean="0"/>
          </a:p>
        </p:txBody>
      </p:sp>
      <p:sp>
        <p:nvSpPr>
          <p:cNvPr id="11267" name="TextBox 2"/>
          <p:cNvSpPr txBox="1">
            <a:spLocks noChangeArrowheads="1"/>
          </p:cNvSpPr>
          <p:nvPr/>
        </p:nvSpPr>
        <p:spPr bwMode="auto">
          <a:xfrm>
            <a:off x="0" y="19812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1200">
                <a:hlinkClick r:id="rId2"/>
              </a:rPr>
              <a:t>http://www.liada.net/universo/digital/Audemario%20Prazeres/NASSAU%20&amp;%20GEORG%20MARCGRAVE.pdf</a:t>
            </a:r>
            <a:endParaRPr lang="en-US" sz="1200"/>
          </a:p>
          <a:p>
            <a:pPr eaLnBrk="1" hangingPunct="1"/>
            <a:r>
              <a:rPr lang="pt-BR" sz="1200"/>
              <a:t>O conde Mauricio de Nassau, tio do jovem Nassau que veio ao Brasil, foi quem recebeu o primeiro telescópio fabricado por</a:t>
            </a:r>
          </a:p>
          <a:p>
            <a:pPr eaLnBrk="1" hangingPunct="1"/>
            <a:r>
              <a:rPr lang="pt-BR" sz="1200"/>
              <a:t>Hans Lipperchey em 1608, e inspirou Galileo a construir o seu.  No texto de Audemario Prazeres vemos um mapa com o local</a:t>
            </a:r>
            <a:r>
              <a:rPr lang="en-US" sz="1200"/>
              <a:t> do obervatorio de Margrafe.</a:t>
            </a:r>
          </a:p>
          <a:p>
            <a:pPr eaLnBrk="1" hangingPunct="1"/>
            <a:endParaRPr lang="pt-BR" sz="1200"/>
          </a:p>
          <a:p>
            <a:pPr eaLnBrk="1" hangingPunct="1"/>
            <a:r>
              <a:rPr lang="pt-BR" sz="1200"/>
              <a:t>Margrafe, junto  com Willem Pies, aqui realizando inúmeros estudos de cartografia. Os dois escreveram uma obra importante, Historia Naturalis Brasiliae, onde se pode estudar uma abrangente classificação de mais de setecentas espécies de fauna e flora, registros etnográficos sobre os habitantes e seus costumes, textos e descrições astronômicas de planetas e estrelas do hemisfério sul, distâncias geométricas do globo e de longitudes. Infelizmente, esta última parte de sua obra se perdeu quase completamente.</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Posição do Número do Diapositivo 1"/>
          <p:cNvSpPr>
            <a:spLocks noGrp="1"/>
          </p:cNvSpPr>
          <p:nvPr>
            <p:ph type="sldNum" sz="quarter" idx="12"/>
          </p:nvPr>
        </p:nvSpPr>
        <p:spPr>
          <a:xfrm>
            <a:off x="6553200" y="6408738"/>
            <a:ext cx="2133600" cy="476250"/>
          </a:xfrm>
          <a:noFill/>
        </p:spPr>
        <p:txBody>
          <a:bodyPr/>
          <a:lstStyle/>
          <a:p>
            <a:r>
              <a:rPr lang="pt-BR" smtClean="0">
                <a:latin typeface="Arial" pitchFamily="34" charset="0"/>
              </a:rPr>
              <a:t>2019</a:t>
            </a:r>
          </a:p>
        </p:txBody>
      </p:sp>
      <p:pic>
        <p:nvPicPr>
          <p:cNvPr id="19459" name="Picture 2"/>
          <p:cNvPicPr>
            <a:picLocks noChangeAspect="1" noChangeArrowheads="1"/>
          </p:cNvPicPr>
          <p:nvPr/>
        </p:nvPicPr>
        <p:blipFill>
          <a:blip r:embed="rId2" cstate="print"/>
          <a:srcRect/>
          <a:stretch>
            <a:fillRect/>
          </a:stretch>
        </p:blipFill>
        <p:spPr bwMode="auto">
          <a:xfrm>
            <a:off x="900113" y="836613"/>
            <a:ext cx="7416800" cy="5551487"/>
          </a:xfrm>
          <a:prstGeom prst="rect">
            <a:avLst/>
          </a:prstGeom>
          <a:solidFill>
            <a:srgbClr val="FFFFFF"/>
          </a:solidFill>
          <a:ln w="9525">
            <a:noFill/>
            <a:miter lim="800000"/>
            <a:headEnd/>
            <a:tailEnd/>
          </a:ln>
        </p:spPr>
      </p:pic>
      <p:sp>
        <p:nvSpPr>
          <p:cNvPr id="19460" name="CaixaDeTexto 3"/>
          <p:cNvSpPr txBox="1">
            <a:spLocks noChangeArrowheads="1"/>
          </p:cNvSpPr>
          <p:nvPr/>
        </p:nvSpPr>
        <p:spPr bwMode="auto">
          <a:xfrm>
            <a:off x="1042988" y="260350"/>
            <a:ext cx="7129462" cy="461963"/>
          </a:xfrm>
          <a:prstGeom prst="rect">
            <a:avLst/>
          </a:prstGeom>
          <a:noFill/>
          <a:ln w="9525">
            <a:noFill/>
            <a:miter lim="800000"/>
            <a:headEnd/>
            <a:tailEnd/>
          </a:ln>
        </p:spPr>
        <p:txBody>
          <a:bodyPr>
            <a:spAutoFit/>
          </a:bodyPr>
          <a:lstStyle/>
          <a:p>
            <a:pPr algn="ctr"/>
            <a:r>
              <a:rPr lang="pt-PT" sz="2400" dirty="0"/>
              <a:t>O </a:t>
            </a:r>
            <a:r>
              <a:rPr lang="pt-PT" sz="2400" dirty="0" err="1"/>
              <a:t>Extremely</a:t>
            </a:r>
            <a:r>
              <a:rPr lang="pt-PT" sz="2400" dirty="0"/>
              <a:t> </a:t>
            </a:r>
            <a:r>
              <a:rPr lang="pt-PT" sz="2400" dirty="0" err="1"/>
              <a:t>Large</a:t>
            </a:r>
            <a:r>
              <a:rPr lang="pt-PT" sz="2400" dirty="0"/>
              <a:t> </a:t>
            </a:r>
            <a:r>
              <a:rPr lang="pt-PT" sz="2400" dirty="0" err="1"/>
              <a:t>Telescope</a:t>
            </a:r>
            <a:r>
              <a:rPr lang="pt-PT" sz="2400" dirty="0"/>
              <a:t>: </a:t>
            </a:r>
            <a:r>
              <a:rPr lang="pt-PT" sz="2400" dirty="0" smtClean="0"/>
              <a:t>39 </a:t>
            </a:r>
            <a:r>
              <a:rPr lang="pt-PT" sz="2400" dirty="0"/>
              <a:t>m</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6" descr="brasi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71516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3" descr="telescopio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4938713"/>
            <a:ext cx="465138"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34" descr="parob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188" y="5661025"/>
            <a:ext cx="48418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37" descr="telescopio6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9125" y="2289175"/>
            <a:ext cx="5080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56" descr="logo_us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5213" y="4545013"/>
            <a:ext cx="29051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7223" name="AutoShape 63"/>
          <p:cNvCxnSpPr>
            <a:cxnSpLocks noChangeShapeType="1"/>
          </p:cNvCxnSpPr>
          <p:nvPr/>
        </p:nvCxnSpPr>
        <p:spPr bwMode="auto">
          <a:xfrm>
            <a:off x="4876800" y="6624638"/>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37224" name="Picture 66" descr="ufrgsmp550p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1400" y="5964238"/>
            <a:ext cx="4064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Picture 68" descr="logo_ufr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8238" y="2290763"/>
            <a:ext cx="4016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69" descr="logo_ufs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750" y="4926013"/>
            <a:ext cx="3127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73" descr="observatorio_UFRGS_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0700" y="5483225"/>
            <a:ext cx="41751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74" descr="Planetário-logotip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95863" y="5483225"/>
            <a:ext cx="6080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9" name="Text Box 80"/>
          <p:cNvSpPr txBox="1">
            <a:spLocks noChangeArrowheads="1"/>
          </p:cNvSpPr>
          <p:nvPr/>
        </p:nvSpPr>
        <p:spPr bwMode="auto">
          <a:xfrm>
            <a:off x="854075" y="1468438"/>
            <a:ext cx="32702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lIns="21382" tIns="10691" rIns="21382" bIns="10691">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pt-BR"/>
          </a:p>
        </p:txBody>
      </p:sp>
      <p:pic>
        <p:nvPicPr>
          <p:cNvPr id="137230" name="Picture 61" descr="lna.gif"/>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5550" y="3886200"/>
            <a:ext cx="10969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1" name="TextBox 62"/>
          <p:cNvSpPr txBox="1">
            <a:spLocks noChangeArrowheads="1"/>
          </p:cNvSpPr>
          <p:nvPr/>
        </p:nvSpPr>
        <p:spPr bwMode="auto">
          <a:xfrm>
            <a:off x="77788" y="4579938"/>
            <a:ext cx="10556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382" tIns="10691" rIns="21382" bIns="10691">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700"/>
              <a:t>2.5% Gemini 8m telescopes</a:t>
            </a:r>
          </a:p>
          <a:p>
            <a:pPr eaLnBrk="1" hangingPunct="1"/>
            <a:r>
              <a:rPr lang="en-US" sz="700"/>
              <a:t>33% Soar 4.1m telescope</a:t>
            </a:r>
          </a:p>
          <a:p>
            <a:pPr eaLnBrk="1" hangingPunct="1"/>
            <a:r>
              <a:rPr lang="en-US" sz="700"/>
              <a:t>Chile</a:t>
            </a:r>
          </a:p>
        </p:txBody>
      </p:sp>
      <p:pic>
        <p:nvPicPr>
          <p:cNvPr id="137232" name="Picture 4" descr="uran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6525" y="4437063"/>
            <a:ext cx="8382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3" name="Picture 3" descr="a7-284"/>
          <p:cNvPicPr>
            <a:picLocks noChangeAspect="1" noChangeArrowheads="1"/>
          </p:cNvPicPr>
          <p:nvPr/>
        </p:nvPicPr>
        <p:blipFill>
          <a:blip r:embed="rId15">
            <a:extLst>
              <a:ext uri="{28A0092B-C50C-407E-A947-70E740481C1C}">
                <a14:useLocalDpi xmlns:a14="http://schemas.microsoft.com/office/drawing/2010/main" val="0"/>
              </a:ext>
            </a:extLst>
          </a:blip>
          <a:srcRect l="2837" t="4585" r="3546" b="5089"/>
          <a:stretch>
            <a:fillRect/>
          </a:stretch>
        </p:blipFill>
        <p:spPr bwMode="auto">
          <a:xfrm>
            <a:off x="6137275" y="4495800"/>
            <a:ext cx="11017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6" descr="Atua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1200" y="3581400"/>
            <a:ext cx="9636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5" name="Picture 3" descr="ms"/>
          <p:cNvPicPr>
            <a:picLocks noChangeAspect="1" noChangeArrowheads="1"/>
          </p:cNvPicPr>
          <p:nvPr/>
        </p:nvPicPr>
        <p:blipFill>
          <a:blip r:embed="rId17" cstate="print">
            <a:extLst>
              <a:ext uri="{28A0092B-C50C-407E-A947-70E740481C1C}">
                <a14:useLocalDpi xmlns:a14="http://schemas.microsoft.com/office/drawing/2010/main" val="0"/>
              </a:ext>
            </a:extLst>
          </a:blip>
          <a:srcRect b="2634"/>
          <a:stretch>
            <a:fillRect/>
          </a:stretch>
        </p:blipFill>
        <p:spPr bwMode="auto">
          <a:xfrm>
            <a:off x="4048125" y="5478463"/>
            <a:ext cx="94773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6" name="Picture 3" descr="ro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9800" y="4495800"/>
            <a:ext cx="116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7" name="Picture 3" descr="piedad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30713" y="3551238"/>
            <a:ext cx="10414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8" name="Picture 1032" descr="ge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29400" y="4087813"/>
            <a:ext cx="85566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9" name="Picture 4" descr="thyrso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31100" y="4095750"/>
            <a:ext cx="393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40" name="Picture 3" descr="SOAR AND GEMINI AERIAL"/>
          <p:cNvPicPr>
            <a:picLocks noChangeAspect="1" noChangeArrowheads="1"/>
          </p:cNvPicPr>
          <p:nvPr/>
        </p:nvPicPr>
        <p:blipFill>
          <a:blip r:embed="rId22">
            <a:extLst>
              <a:ext uri="{28A0092B-C50C-407E-A947-70E740481C1C}">
                <a14:useLocalDpi xmlns:a14="http://schemas.microsoft.com/office/drawing/2010/main" val="0"/>
              </a:ext>
            </a:extLst>
          </a:blip>
          <a:srcRect l="23918"/>
          <a:stretch>
            <a:fillRect/>
          </a:stretch>
        </p:blipFill>
        <p:spPr bwMode="auto">
          <a:xfrm>
            <a:off x="-3175" y="3306763"/>
            <a:ext cx="1346200"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41" name="Picture 3" descr="COUD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81800" y="3581400"/>
            <a:ext cx="11303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42" name="Título 52"/>
          <p:cNvSpPr>
            <a:spLocks noGrp="1"/>
          </p:cNvSpPr>
          <p:nvPr>
            <p:ph type="title"/>
          </p:nvPr>
        </p:nvSpPr>
        <p:spPr>
          <a:xfrm>
            <a:off x="838200" y="152400"/>
            <a:ext cx="8077200" cy="1447800"/>
          </a:xfrm>
        </p:spPr>
        <p:txBody>
          <a:bodyPr/>
          <a:lstStyle/>
          <a:p>
            <a:pPr eaLnBrk="1" hangingPunct="1"/>
            <a:r>
              <a:rPr lang="en-US" sz="3600" smtClean="0">
                <a:solidFill>
                  <a:srgbClr val="FFFF66"/>
                </a:solidFill>
              </a:rPr>
              <a:t>284 doutores + 208 estudantes de PG em 41 institutos</a:t>
            </a:r>
            <a:r>
              <a:rPr lang="en-US" smtClean="0"/>
              <a:t/>
            </a:r>
            <a:br>
              <a:rPr lang="en-US" smtClean="0"/>
            </a:br>
            <a:endParaRPr lang="en-US" smtClean="0"/>
          </a:p>
        </p:txBody>
      </p:sp>
      <p:pic>
        <p:nvPicPr>
          <p:cNvPr id="137243" name="Picture 38" descr="logo_inp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19800" y="4081463"/>
            <a:ext cx="582613"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44" name="Imagem 28" descr="roen.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010400" y="1981200"/>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59000"/>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title"/>
          </p:nvPr>
        </p:nvSpPr>
        <p:spPr/>
        <p:txBody>
          <a:bodyPr/>
          <a:lstStyle/>
          <a:p>
            <a:pPr eaLnBrk="1" hangingPunct="1"/>
            <a:r>
              <a:rPr lang="en-US" sz="3600" smtClean="0"/>
              <a:t>Sociedade Astron</a:t>
            </a:r>
            <a:r>
              <a:rPr lang="pt-BR" sz="3600" smtClean="0"/>
              <a:t>ômica Brasileira</a:t>
            </a:r>
            <a:endParaRPr lang="en-US" sz="3600" smtClean="0"/>
          </a:p>
        </p:txBody>
      </p:sp>
      <p:pic>
        <p:nvPicPr>
          <p:cNvPr id="138243" name="Imagem 4" descr="sab2008.jpg"/>
          <p:cNvPicPr>
            <a:picLocks noChangeAspect="1"/>
          </p:cNvPicPr>
          <p:nvPr/>
        </p:nvPicPr>
        <p:blipFill>
          <a:blip r:embed="rId3">
            <a:extLst>
              <a:ext uri="{28A0092B-C50C-407E-A947-70E740481C1C}">
                <a14:useLocalDpi xmlns:a14="http://schemas.microsoft.com/office/drawing/2010/main" val="0"/>
              </a:ext>
            </a:extLst>
          </a:blip>
          <a:srcRect l="1666" r="2499"/>
          <a:stretch>
            <a:fillRect/>
          </a:stretch>
        </p:blipFill>
        <p:spPr bwMode="auto">
          <a:xfrm>
            <a:off x="0" y="1447800"/>
            <a:ext cx="92075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CaixaDeTexto 5"/>
          <p:cNvSpPr txBox="1">
            <a:spLocks noChangeArrowheads="1"/>
          </p:cNvSpPr>
          <p:nvPr/>
        </p:nvSpPr>
        <p:spPr bwMode="auto">
          <a:xfrm>
            <a:off x="381000" y="6324600"/>
            <a:ext cx="872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XII Olimpíada de Astronomia: 860 000 estudantes em 10 300 escolas</a:t>
            </a:r>
          </a:p>
        </p:txBody>
      </p:sp>
    </p:spTree>
  </p:cSld>
  <p:clrMapOvr>
    <a:masterClrMapping/>
  </p:clrMapOvr>
  <p:transition xmlns:p14="http://schemas.microsoft.com/office/powerpoint/2010/main" advTm="40000"/>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Agência Espacial Brasileira</a:t>
            </a:r>
            <a:endParaRPr lang="pt-BR" dirty="0"/>
          </a:p>
        </p:txBody>
      </p:sp>
      <p:sp>
        <p:nvSpPr>
          <p:cNvPr id="3" name="Espaço Reservado para Conteúdo 2"/>
          <p:cNvSpPr>
            <a:spLocks noGrp="1"/>
          </p:cNvSpPr>
          <p:nvPr>
            <p:ph idx="1"/>
          </p:nvPr>
        </p:nvSpPr>
        <p:spPr/>
        <p:txBody>
          <a:bodyPr/>
          <a:lstStyle/>
          <a:p>
            <a:r>
              <a:rPr lang="pt-BR" dirty="0" smtClean="0"/>
              <a:t>Centro de Lançamento da Barreira do Inferno, Natal (1965)</a:t>
            </a:r>
          </a:p>
          <a:p>
            <a:r>
              <a:rPr lang="pt-BR" dirty="0" smtClean="0"/>
              <a:t>Centro de Lançamento de Alcântara, Maranhão, 2º 18’ (1989)</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562350"/>
            <a:ext cx="2190750" cy="329565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079875"/>
            <a:ext cx="3175000" cy="2260600"/>
          </a:xfrm>
          <a:prstGeom prst="rect">
            <a:avLst/>
          </a:prstGeom>
        </p:spPr>
      </p:pic>
      <p:sp>
        <p:nvSpPr>
          <p:cNvPr id="6" name="CaixaDeTexto 5"/>
          <p:cNvSpPr txBox="1"/>
          <p:nvPr/>
        </p:nvSpPr>
        <p:spPr>
          <a:xfrm>
            <a:off x="2891500" y="6396335"/>
            <a:ext cx="1963999" cy="461665"/>
          </a:xfrm>
          <a:prstGeom prst="rect">
            <a:avLst/>
          </a:prstGeom>
          <a:noFill/>
        </p:spPr>
        <p:txBody>
          <a:bodyPr wrap="none" rtlCol="0">
            <a:spAutoFit/>
          </a:bodyPr>
          <a:lstStyle/>
          <a:p>
            <a:r>
              <a:rPr lang="pt-BR" dirty="0" smtClean="0"/>
              <a:t>VSB-30, 2010</a:t>
            </a:r>
            <a:endParaRPr lang="pt-BR" dirty="0"/>
          </a:p>
        </p:txBody>
      </p:sp>
    </p:spTree>
    <p:extLst>
      <p:ext uri="{BB962C8B-B14F-4D97-AF65-F5344CB8AC3E}">
        <p14:creationId xmlns:p14="http://schemas.microsoft.com/office/powerpoint/2010/main" val="3504821297"/>
      </p:ext>
    </p:extLst>
  </p:cSld>
  <p:clrMapOvr>
    <a:masterClrMapping/>
  </p:clrMapOvr>
  <p:transition xmlns:p14="http://schemas.microsoft.com/office/powerpoint/2010/main" advTm="7000"/>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Imagem 9" descr="Mauritiopol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92175"/>
            <a:ext cx="91535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304800" y="228600"/>
            <a:ext cx="889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2000" b="1"/>
              <a:t>Nova Maurícia, do livro de Caspar Barlaeus – Rerum per Octenium </a:t>
            </a:r>
            <a:r>
              <a:rPr lang="en-US" sz="2000"/>
              <a:t>in Brasilia </a:t>
            </a:r>
          </a:p>
          <a:p>
            <a:pPr eaLnBrk="1" hangingPunct="1"/>
            <a:r>
              <a:rPr lang="en-US" sz="2000"/>
              <a:t>gestarum historia</a:t>
            </a:r>
            <a:r>
              <a:rPr lang="pt-BR" sz="2000" b="1"/>
              <a:t>…  Amsterdam, 1647.  Desenho de Frans Post (1612-1680)</a:t>
            </a:r>
            <a:endParaRPr lang="en-US" sz="200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pt-BR" smtClean="0"/>
              <a:t>Gravura de Zacharias Wagener</a:t>
            </a:r>
            <a:br>
              <a:rPr lang="pt-BR" smtClean="0"/>
            </a:br>
            <a:endParaRPr lang="pt-BR" smtClean="0"/>
          </a:p>
        </p:txBody>
      </p:sp>
      <p:pic>
        <p:nvPicPr>
          <p:cNvPr id="13315" name="Picture 3" descr="C:\Meus documentos\on\ZachariasWage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5308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066800" y="5562600"/>
            <a:ext cx="8059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600" dirty="0">
                <a:solidFill>
                  <a:schemeClr val="tx2"/>
                </a:solidFill>
              </a:rPr>
              <a:t>(1614-1668) mostrando o observatório de Georg </a:t>
            </a:r>
            <a:r>
              <a:rPr lang="pt-BR" sz="1600" dirty="0" err="1">
                <a:solidFill>
                  <a:schemeClr val="tx2"/>
                </a:solidFill>
              </a:rPr>
              <a:t>Marcgrave</a:t>
            </a:r>
            <a:r>
              <a:rPr lang="pt-BR" sz="1600" dirty="0">
                <a:solidFill>
                  <a:schemeClr val="tx2"/>
                </a:solidFill>
              </a:rPr>
              <a:t> construído em 28 dez 1639 e que ruiu em 18 mar 1940, no telhado da cada de Maurício de </a:t>
            </a:r>
            <a:r>
              <a:rPr lang="pt-BR" sz="1600" dirty="0" smtClean="0">
                <a:solidFill>
                  <a:schemeClr val="tx2"/>
                </a:solidFill>
              </a:rPr>
              <a:t>Nassau, mas foi reconstruído.</a:t>
            </a:r>
            <a:endParaRPr lang="pt-BR" sz="1600" dirty="0">
              <a:solidFill>
                <a:schemeClr val="tx2"/>
              </a:solidFill>
            </a:endParaRP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143000" y="200025"/>
            <a:ext cx="8001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pt-BR">
                <a:latin typeface="Tahoma" pitchFamily="34" charset="0"/>
                <a:cs typeface="Times New Roman" pitchFamily="18" charset="0"/>
              </a:rPr>
              <a:t>O jesuíta Valentim Estanciel (1621-1705) observou o cometa de 1668 e é referenciado explicitamente por Isaac Newton no Principia, Tomo III, Prop. XLI, p. 507. </a:t>
            </a:r>
            <a:endParaRPr lang="pt-BR">
              <a:cs typeface="Times New Roman" pitchFamily="18" charset="0"/>
            </a:endParaRPr>
          </a:p>
          <a:p>
            <a:pPr eaLnBrk="0" hangingPunct="0"/>
            <a:endParaRPr lang="pt-BR"/>
          </a:p>
        </p:txBody>
      </p:sp>
      <p:pic>
        <p:nvPicPr>
          <p:cNvPr id="14339" name="Picture 4" descr="C:\Documents and Settings\kepler\Meus documentos\Minhas imagens\Princip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3" y="1828800"/>
            <a:ext cx="2338387"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C:\Documents and Settings\kepler\Meus documentos\Minhas imagens\principiab.gif"/>
          <p:cNvPicPr>
            <a:picLocks noChangeAspect="1" noChangeArrowheads="1"/>
          </p:cNvPicPr>
          <p:nvPr/>
        </p:nvPicPr>
        <p:blipFill>
          <a:blip r:embed="rId3">
            <a:lum bright="-18000" contrast="16000"/>
            <a:extLst>
              <a:ext uri="{28A0092B-C50C-407E-A947-70E740481C1C}">
                <a14:useLocalDpi xmlns:a14="http://schemas.microsoft.com/office/drawing/2010/main" val="0"/>
              </a:ext>
            </a:extLst>
          </a:blip>
          <a:srcRect/>
          <a:stretch>
            <a:fillRect/>
          </a:stretch>
        </p:blipFill>
        <p:spPr bwMode="auto">
          <a:xfrm>
            <a:off x="838200" y="5218113"/>
            <a:ext cx="82296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1026"/>
          <p:cNvSpPr>
            <a:spLocks noChangeArrowheads="1"/>
          </p:cNvSpPr>
          <p:nvPr/>
        </p:nvSpPr>
        <p:spPr bwMode="auto">
          <a:xfrm>
            <a:off x="2667000" y="152400"/>
            <a:ext cx="6248400" cy="74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pt-BR">
                <a:latin typeface="Tahoma" pitchFamily="34" charset="0"/>
                <a:cs typeface="Times New Roman" pitchFamily="18" charset="0"/>
              </a:rPr>
              <a:t>O astrônomo Bento Sanches Dorta publicou nas </a:t>
            </a:r>
            <a:r>
              <a:rPr lang="pt-BR">
                <a:solidFill>
                  <a:srgbClr val="FFFF00"/>
                </a:solidFill>
                <a:latin typeface="Tahoma" pitchFamily="34" charset="0"/>
                <a:cs typeface="Times New Roman" pitchFamily="18" charset="0"/>
              </a:rPr>
              <a:t>Memórias da Academia Real das  Sciencias de Lisboa, Tomo I, de 1780 a 1788, 1797</a:t>
            </a:r>
            <a:r>
              <a:rPr lang="pt-BR">
                <a:latin typeface="Tahoma" pitchFamily="34" charset="0"/>
                <a:cs typeface="Times New Roman" pitchFamily="18" charset="0"/>
              </a:rPr>
              <a:t>, p.325-344, as Observações Astronômicas feitas junto ao Castelo da Cidade do Rio de Janeiro para determinar a Latitude e Longitude da dita Cidade. </a:t>
            </a:r>
          </a:p>
          <a:p>
            <a:pPr eaLnBrk="0" hangingPunct="0"/>
            <a:endParaRPr lang="pt-BR">
              <a:latin typeface="Tahoma" pitchFamily="34" charset="0"/>
              <a:cs typeface="Times New Roman" pitchFamily="18" charset="0"/>
            </a:endParaRPr>
          </a:p>
          <a:p>
            <a:pPr eaLnBrk="0" hangingPunct="0"/>
            <a:r>
              <a:rPr lang="pt-BR">
                <a:latin typeface="Tahoma" pitchFamily="34" charset="0"/>
                <a:cs typeface="Times New Roman" pitchFamily="18" charset="0"/>
              </a:rPr>
              <a:t>Observou os </a:t>
            </a:r>
            <a:r>
              <a:rPr lang="pt-BR">
                <a:solidFill>
                  <a:srgbClr val="FFFF00"/>
                </a:solidFill>
                <a:latin typeface="Tahoma" pitchFamily="34" charset="0"/>
                <a:cs typeface="Times New Roman" pitchFamily="18" charset="0"/>
              </a:rPr>
              <a:t>eclipses dos satélites de Júpiter</a:t>
            </a:r>
            <a:r>
              <a:rPr lang="pt-BR">
                <a:latin typeface="Tahoma" pitchFamily="34" charset="0"/>
                <a:cs typeface="Times New Roman" pitchFamily="18" charset="0"/>
              </a:rPr>
              <a:t> com </a:t>
            </a:r>
            <a:r>
              <a:rPr lang="pt-BR" i="1">
                <a:latin typeface="Tahoma" pitchFamily="34" charset="0"/>
                <a:cs typeface="Times New Roman" pitchFamily="18" charset="0"/>
              </a:rPr>
              <a:t>occulos achromaticos de Dollon, tendo hum de foco 3 1/2 pés, e outro de 17 polegadas</a:t>
            </a:r>
            <a:r>
              <a:rPr lang="pt-BR">
                <a:latin typeface="Tahoma" pitchFamily="34" charset="0"/>
                <a:cs typeface="Times New Roman" pitchFamily="18" charset="0"/>
              </a:rPr>
              <a:t>. Com a luneta acromática de Dollon de 17 polegadas, observou o eclipse lunar de 10 de novembro de 1783. Os instrumentos Dollon foram fabricados por</a:t>
            </a:r>
          </a:p>
          <a:p>
            <a:pPr eaLnBrk="0" hangingPunct="0"/>
            <a:r>
              <a:rPr lang="pt-BR">
                <a:latin typeface="Tahoma" pitchFamily="34" charset="0"/>
                <a:cs typeface="Times New Roman" pitchFamily="18" charset="0"/>
              </a:rPr>
              <a:t>John Dollon até 1761, primeiro fabricante de acromáticos,  e depois por seu filho Peter Dollon.</a:t>
            </a:r>
          </a:p>
          <a:p>
            <a:pPr eaLnBrk="0" hangingPunct="0"/>
            <a:endParaRPr lang="pt-BR">
              <a:cs typeface="Times New Roman" pitchFamily="18" charset="0"/>
            </a:endParaRPr>
          </a:p>
          <a:p>
            <a:pPr eaLnBrk="0" hangingPunct="0"/>
            <a:r>
              <a:rPr lang="pt-BR" sz="1400">
                <a:latin typeface="Tahoma" pitchFamily="34" charset="0"/>
                <a:cs typeface="Times New Roman" pitchFamily="18" charset="0"/>
              </a:rPr>
              <a:t> </a:t>
            </a:r>
            <a:endParaRPr lang="pt-BR" sz="1400">
              <a:cs typeface="Times New Roman" pitchFamily="18" charset="0"/>
            </a:endParaRPr>
          </a:p>
          <a:p>
            <a:pPr eaLnBrk="0" hangingPunct="0"/>
            <a:endParaRPr lang="pt-BR" sz="1400"/>
          </a:p>
        </p:txBody>
      </p:sp>
      <p:pic>
        <p:nvPicPr>
          <p:cNvPr id="15363" name="Picture 1027" descr="C:\Documents and Settings\kepler\Meus documentos\Minhas imagens\ac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24796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pt-BR" smtClean="0"/>
              <a:t>Observatório Imperial 1845-1922</a:t>
            </a:r>
            <a:endParaRPr lang="en-US" smtClean="0"/>
          </a:p>
        </p:txBody>
      </p:sp>
      <p:pic>
        <p:nvPicPr>
          <p:cNvPr id="16387" name="Picture 3" descr="C:\Meus documentos\Minhas figuras\onmcast.gif"/>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2514600" y="1828800"/>
            <a:ext cx="46482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1343025" y="5807075"/>
            <a:ext cx="6962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Decreto de D. Pedro I em 1827</a:t>
            </a:r>
          </a:p>
          <a:p>
            <a:pPr algn="ctr"/>
            <a:r>
              <a:rPr lang="pt-BR"/>
              <a:t>Instalado no Morro do Castelo por D. Pedro II em 1845</a:t>
            </a:r>
            <a:endParaRPr lang="en-US"/>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Kepler</a:t>
            </a:r>
            <a:endParaRPr lang="pt-BR" dirty="0"/>
          </a:p>
        </p:txBody>
      </p:sp>
      <p:sp>
        <p:nvSpPr>
          <p:cNvPr id="3" name="Espaço Reservado para Conteúdo 2"/>
          <p:cNvSpPr>
            <a:spLocks noGrp="1"/>
          </p:cNvSpPr>
          <p:nvPr>
            <p:ph idx="1"/>
          </p:nvPr>
        </p:nvSpPr>
        <p:spPr/>
        <p:txBody>
          <a:bodyPr/>
          <a:lstStyle/>
          <a:p>
            <a:r>
              <a:rPr lang="en-US" dirty="0" smtClean="0"/>
              <a:t>Professor da UFRGS h</a:t>
            </a:r>
            <a:r>
              <a:rPr lang="pt-BR" dirty="0" smtClean="0"/>
              <a:t>á 33 anos</a:t>
            </a:r>
          </a:p>
          <a:p>
            <a:r>
              <a:rPr lang="pt-BR" dirty="0" smtClean="0"/>
              <a:t>Pesquisador IA do CNPq</a:t>
            </a:r>
          </a:p>
          <a:p>
            <a:r>
              <a:rPr lang="pt-BR" dirty="0" smtClean="0"/>
              <a:t>229 artigos, 3658 citações</a:t>
            </a:r>
          </a:p>
          <a:p>
            <a:r>
              <a:rPr lang="pt-BR" dirty="0" smtClean="0"/>
              <a:t>Livro texto +10 mil cópias vendidas</a:t>
            </a:r>
          </a:p>
          <a:p>
            <a:r>
              <a:rPr lang="pt-BR" dirty="0" smtClean="0"/>
              <a:t>Hipertexto desde 1995</a:t>
            </a:r>
          </a:p>
          <a:p>
            <a:r>
              <a:rPr lang="en-US" dirty="0" err="1" smtClean="0"/>
              <a:t>Membro</a:t>
            </a:r>
            <a:r>
              <a:rPr lang="en-US" dirty="0" smtClean="0"/>
              <a:t> do </a:t>
            </a:r>
            <a:r>
              <a:rPr lang="en-US" dirty="0" err="1" smtClean="0"/>
              <a:t>Grupo</a:t>
            </a:r>
            <a:r>
              <a:rPr lang="en-US" dirty="0" smtClean="0"/>
              <a:t> de </a:t>
            </a:r>
            <a:r>
              <a:rPr lang="en-US" dirty="0" err="1" smtClean="0"/>
              <a:t>Trabalho</a:t>
            </a:r>
            <a:r>
              <a:rPr lang="en-US" dirty="0" smtClean="0"/>
              <a:t> “</a:t>
            </a:r>
            <a:r>
              <a:rPr lang="en-US" b="1" dirty="0" smtClean="0">
                <a:effectLst/>
              </a:rPr>
              <a:t>Astronomy </a:t>
            </a:r>
            <a:r>
              <a:rPr lang="en-US" b="1" dirty="0">
                <a:effectLst/>
              </a:rPr>
              <a:t>and World </a:t>
            </a:r>
            <a:r>
              <a:rPr lang="en-US" b="1" dirty="0" smtClean="0">
                <a:effectLst/>
              </a:rPr>
              <a:t>Heritage’’ da </a:t>
            </a:r>
            <a:r>
              <a:rPr lang="en-US" b="1" dirty="0" err="1" smtClean="0">
                <a:effectLst/>
              </a:rPr>
              <a:t>Uni</a:t>
            </a:r>
            <a:r>
              <a:rPr lang="pt-BR" b="1" dirty="0" err="1" smtClean="0">
                <a:effectLst/>
              </a:rPr>
              <a:t>ão</a:t>
            </a:r>
            <a:r>
              <a:rPr lang="pt-BR" b="1" dirty="0" smtClean="0">
                <a:effectLst/>
              </a:rPr>
              <a:t> Astronômica Internacional</a:t>
            </a:r>
            <a:endParaRPr lang="en-US" b="1" dirty="0">
              <a:effectLst/>
            </a:endParaRPr>
          </a:p>
          <a:p>
            <a:endParaRPr lang="pt-BR" dirty="0" smtClean="0"/>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447800"/>
            <a:ext cx="1819373" cy="2373923"/>
          </a:xfrm>
          <a:prstGeom prst="rect">
            <a:avLst/>
          </a:prstGeom>
        </p:spPr>
      </p:pic>
    </p:spTree>
    <p:extLst>
      <p:ext uri="{BB962C8B-B14F-4D97-AF65-F5344CB8AC3E}">
        <p14:creationId xmlns:p14="http://schemas.microsoft.com/office/powerpoint/2010/main" val="3253749001"/>
      </p:ext>
    </p:extLst>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C:\Meus documentos\on\On1892.tif"/>
          <p:cNvPicPr>
            <a:picLocks noChangeAspect="1" noChangeArrowheads="1"/>
          </p:cNvPicPr>
          <p:nvPr/>
        </p:nvPicPr>
        <p:blipFill>
          <a:blip r:embed="rId2">
            <a:lum bright="6000" contrast="54000"/>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381000" y="1066800"/>
            <a:ext cx="89725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600"/>
              <a:t>Fundado em 1827 por D. Pedro I, o Observatório Nacional (ON)</a:t>
            </a:r>
          </a:p>
          <a:p>
            <a:pPr eaLnBrk="1" hangingPunct="1"/>
            <a:r>
              <a:rPr lang="pt-BR" sz="1600"/>
              <a:t> tinha como objetivos iniciais orientar os estudos geográficos, geodésicos e astronômicos</a:t>
            </a:r>
          </a:p>
          <a:p>
            <a:pPr eaLnBrk="1" hangingPunct="1"/>
            <a:r>
              <a:rPr lang="pt-BR" sz="1600"/>
              <a:t> voltados para a navegação e contribuir na formação dos alunos da Academia de Guardas-Marinhas.</a:t>
            </a:r>
          </a:p>
          <a:p>
            <a:pPr eaLnBrk="1" hangingPunct="1"/>
            <a:r>
              <a:rPr lang="pt-BR" sz="1600"/>
              <a:t> Nas palavras de Henrique Morize (Salamandra, O Observatório Astronômico, 1987): </a:t>
            </a:r>
          </a:p>
          <a:p>
            <a:pPr eaLnBrk="1" hangingPunct="1"/>
            <a:r>
              <a:rPr lang="pt-BR" sz="1600"/>
              <a:t>“no começo do século findo esta cidade do Rio de Janeiro, com o influxo da Independência, havia tomado</a:t>
            </a:r>
          </a:p>
          <a:p>
            <a:pPr eaLnBrk="1" hangingPunct="1"/>
            <a:r>
              <a:rPr lang="pt-BR" sz="1600"/>
              <a:t> um grande desenvolvimento comercial e seu porto era um dos mais freqüentados por numerosas </a:t>
            </a:r>
          </a:p>
          <a:p>
            <a:pPr eaLnBrk="1" hangingPunct="1"/>
            <a:r>
              <a:rPr lang="pt-BR" sz="1600"/>
              <a:t>embarcações, cujos capitães tinham necessidade de conhecer a declinação magnética, assim como a hora</a:t>
            </a:r>
          </a:p>
          <a:p>
            <a:pPr eaLnBrk="1" hangingPunct="1"/>
            <a:r>
              <a:rPr lang="pt-BR" sz="1600"/>
              <a:t> média e a longitude para regular seus cronômetros, a fim de poder empreender com segurança a viagem </a:t>
            </a:r>
          </a:p>
          <a:p>
            <a:pPr eaLnBrk="1" hangingPunct="1"/>
            <a:r>
              <a:rPr lang="pt-BR" sz="1600"/>
              <a:t>de retorno ou de continuá-la ao redor do mundo. Habitualmente, as operações astronômicas necessárias à </a:t>
            </a:r>
          </a:p>
          <a:p>
            <a:pPr eaLnBrk="1" hangingPunct="1"/>
            <a:r>
              <a:rPr lang="pt-BR" sz="1600"/>
              <a:t>obtenção daqueles dados eram efetuadas, com maior ou menor facilidade por processos aproximados, </a:t>
            </a:r>
          </a:p>
          <a:p>
            <a:pPr eaLnBrk="1" hangingPunct="1"/>
            <a:r>
              <a:rPr lang="pt-BR" sz="1600"/>
              <a:t>pelos comandantes de navios ou pelo oficial encarregado da navegação. Mas, muitos desses elementos</a:t>
            </a:r>
          </a:p>
          <a:p>
            <a:pPr eaLnBrk="1" hangingPunct="1"/>
            <a:r>
              <a:rPr lang="pt-BR" sz="1600"/>
              <a:t>poderiam ser obtidos com mais exatidão e facilidade por profissionais, providos de instrumentos</a:t>
            </a:r>
          </a:p>
          <a:p>
            <a:pPr eaLnBrk="1" hangingPunct="1"/>
            <a:r>
              <a:rPr lang="pt-BR" sz="1600"/>
              <a:t>instalados em um Observatório, e capazes, pela sua instrução especial e guiados pela experiência, de </a:t>
            </a:r>
          </a:p>
          <a:p>
            <a:pPr eaLnBrk="1" hangingPunct="1"/>
            <a:r>
              <a:rPr lang="pt-BR" sz="1600"/>
              <a:t>obtê-las com maior exatidão e segurança. Da mesma maneira, havia necessidade de conhecer os elementos</a:t>
            </a:r>
          </a:p>
          <a:p>
            <a:pPr eaLnBrk="1" hangingPunct="1"/>
            <a:r>
              <a:rPr lang="pt-BR" sz="1600"/>
              <a:t> geográficos de pontos do território, para construir a indispensável carta.” Assim, em 15 de outubro de </a:t>
            </a:r>
          </a:p>
          <a:p>
            <a:pPr eaLnBrk="1" hangingPunct="1"/>
            <a:r>
              <a:rPr lang="pt-BR" sz="1600"/>
              <a:t>1827, o Imperador D. Pedro I decretou a criação de um observatório “dirigido debaixo da inspeção do</a:t>
            </a:r>
          </a:p>
          <a:p>
            <a:pPr eaLnBrk="1" hangingPunct="1"/>
            <a:r>
              <a:rPr lang="pt-BR" sz="1600"/>
              <a:t> Ministério do Império, pelos regulamentos que oferecem de acordo os Lentes das Academias Militar e da</a:t>
            </a:r>
          </a:p>
          <a:p>
            <a:pPr eaLnBrk="1" hangingPunct="1"/>
            <a:r>
              <a:rPr lang="pt-BR" sz="1600"/>
              <a:t> Marinha com o Corpo de Engenheiros”.</a:t>
            </a:r>
            <a:endParaRPr lang="en-US" sz="160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43000" y="1600200"/>
            <a:ext cx="2514600" cy="1143000"/>
          </a:xfrm>
        </p:spPr>
        <p:txBody>
          <a:bodyPr/>
          <a:lstStyle/>
          <a:p>
            <a:pPr eaLnBrk="1" hangingPunct="1"/>
            <a:r>
              <a:rPr lang="pt-BR" dirty="0" smtClean="0"/>
              <a:t>Cúpula do 92 mm no Morro do Castelo</a:t>
            </a:r>
            <a:endParaRPr lang="en-US" dirty="0" smtClean="0"/>
          </a:p>
        </p:txBody>
      </p:sp>
      <p:pic>
        <p:nvPicPr>
          <p:cNvPr id="19459" name="Picture 3" descr="C:\Meus documentos\on\Cupula92-MtCastelo.tif"/>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4038600" y="0"/>
            <a:ext cx="439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nts and Settings\kepler\Meus documentos\Minhas imagens\charge9.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0"/>
            <a:ext cx="5207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4"/>
          <p:cNvSpPr txBox="1">
            <a:spLocks noChangeArrowheads="1"/>
          </p:cNvSpPr>
          <p:nvPr/>
        </p:nvSpPr>
        <p:spPr bwMode="auto">
          <a:xfrm>
            <a:off x="1828800" y="381000"/>
            <a:ext cx="18383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D.Pedro II </a:t>
            </a:r>
            <a:r>
              <a:rPr lang="en-US" sz="1000">
                <a:latin typeface="Tahoma" pitchFamily="34" charset="0"/>
                <a:cs typeface="Times New Roman" pitchFamily="18" charset="0"/>
              </a:rPr>
              <a:t> </a:t>
            </a:r>
            <a:r>
              <a:rPr lang="en-US" sz="1600">
                <a:latin typeface="Arial Black" pitchFamily="34" charset="0"/>
                <a:cs typeface="Times New Roman" pitchFamily="18" charset="0"/>
              </a:rPr>
              <a:t>observou o eclipse solar total de 25 de abril de 1865 de seu palácio de São Cristóvão e o Barão de Prados, do observatório.</a:t>
            </a:r>
            <a:endParaRPr lang="en-US" sz="1600">
              <a:latin typeface="Arial Black" pitchFamily="34" charset="0"/>
            </a:endParaRPr>
          </a:p>
        </p:txBody>
      </p:sp>
      <p:sp>
        <p:nvSpPr>
          <p:cNvPr id="20484" name="TextBox 3"/>
          <p:cNvSpPr txBox="1">
            <a:spLocks noChangeArrowheads="1"/>
          </p:cNvSpPr>
          <p:nvPr/>
        </p:nvSpPr>
        <p:spPr bwMode="auto">
          <a:xfrm>
            <a:off x="3810000" y="6019800"/>
            <a:ext cx="512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1800"/>
              <a:t>Ângelo Agostini, Revista Ilustrada, 30 Setembro1882</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pt-BR" sz="4000" smtClean="0"/>
              <a:t>Barão de </a:t>
            </a:r>
            <a:br>
              <a:rPr lang="pt-BR" sz="4000" smtClean="0"/>
            </a:br>
            <a:r>
              <a:rPr lang="pt-BR" sz="4000" smtClean="0"/>
              <a:t>Teffé</a:t>
            </a:r>
            <a:endParaRPr lang="en-US" sz="4000" smtClean="0"/>
          </a:p>
        </p:txBody>
      </p:sp>
      <p:pic>
        <p:nvPicPr>
          <p:cNvPr id="21507" name="Picture 3" descr="C:\Documents and Settings\kepler\Meus documentos\Minhas imagens\Tef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25" y="304800"/>
            <a:ext cx="4862513"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609600" y="2667000"/>
            <a:ext cx="33099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600">
                <a:latin typeface="Arial Black" pitchFamily="34" charset="0"/>
                <a:cs typeface="Times New Roman" pitchFamily="18" charset="0"/>
              </a:rPr>
              <a:t>Observou a passagem de Vênus sobre o disco solar em 6 de dezembro de 1882, chefiando uma das 3 equipes do Observatório Nacional, na Ilha de Santo Tomás, nas Antilhas, com equatorial de 16cm de abertura.</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pt-BR" smtClean="0"/>
              <a:t>Emmanuel</a:t>
            </a:r>
            <a:br>
              <a:rPr lang="pt-BR" smtClean="0"/>
            </a:br>
            <a:r>
              <a:rPr lang="pt-BR" smtClean="0"/>
              <a:t>Liais</a:t>
            </a:r>
            <a:endParaRPr lang="en-US" smtClean="0"/>
          </a:p>
        </p:txBody>
      </p:sp>
      <p:pic>
        <p:nvPicPr>
          <p:cNvPr id="22531" name="Picture 5" descr="C:\Documents and Settings\kepler\Meus documentos\Minhas imagens\Liai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8600"/>
            <a:ext cx="4287838"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p:cNvSpPr txBox="1">
            <a:spLocks noChangeArrowheads="1"/>
          </p:cNvSpPr>
          <p:nvPr/>
        </p:nvSpPr>
        <p:spPr bwMode="auto">
          <a:xfrm>
            <a:off x="1136650" y="5756275"/>
            <a:ext cx="267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Diretor ON 1870-81</a:t>
            </a:r>
          </a:p>
        </p:txBody>
      </p:sp>
      <p:sp>
        <p:nvSpPr>
          <p:cNvPr id="22533" name="Text Box 7"/>
          <p:cNvSpPr txBox="1">
            <a:spLocks noChangeArrowheads="1"/>
          </p:cNvSpPr>
          <p:nvPr/>
        </p:nvSpPr>
        <p:spPr bwMode="auto">
          <a:xfrm>
            <a:off x="1143000" y="1905000"/>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(1826-1900)</a:t>
            </a:r>
            <a:endParaRPr lang="en-US"/>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pt-BR" dirty="0" smtClean="0"/>
              <a:t>Louis</a:t>
            </a:r>
            <a:br>
              <a:rPr lang="pt-BR" dirty="0" smtClean="0"/>
            </a:br>
            <a:r>
              <a:rPr lang="pt-BR" dirty="0" smtClean="0"/>
              <a:t>Ferdinand</a:t>
            </a:r>
            <a:br>
              <a:rPr lang="pt-BR" dirty="0" smtClean="0"/>
            </a:br>
            <a:r>
              <a:rPr lang="pt-BR" dirty="0" err="1" smtClean="0"/>
              <a:t>Cruls</a:t>
            </a:r>
            <a:endParaRPr lang="en-US" dirty="0" smtClean="0"/>
          </a:p>
        </p:txBody>
      </p:sp>
      <p:pic>
        <p:nvPicPr>
          <p:cNvPr id="23555" name="Picture 3" descr="C:\Documents and Settings\kepler\Meus documentos\Minhas imagens\cruls1.tif"/>
          <p:cNvPicPr>
            <a:picLocks noChangeAspect="1" noChangeArrowheads="1"/>
          </p:cNvPicPr>
          <p:nvPr/>
        </p:nvPicPr>
        <p:blipFill>
          <a:blip r:embed="rId2">
            <a:extLst>
              <a:ext uri="{28A0092B-C50C-407E-A947-70E740481C1C}">
                <a14:useLocalDpi xmlns:a14="http://schemas.microsoft.com/office/drawing/2010/main" val="0"/>
              </a:ext>
            </a:extLst>
          </a:blip>
          <a:srcRect b="12517"/>
          <a:stretch>
            <a:fillRect/>
          </a:stretch>
        </p:blipFill>
        <p:spPr bwMode="auto">
          <a:xfrm>
            <a:off x="4038600" y="228600"/>
            <a:ext cx="4545013"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609600" y="6175149"/>
            <a:ext cx="3054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dirty="0"/>
              <a:t>Diretor  ON 1881-1908</a:t>
            </a:r>
            <a:endParaRPr lang="en-US" dirty="0"/>
          </a:p>
        </p:txBody>
      </p:sp>
      <p:sp>
        <p:nvSpPr>
          <p:cNvPr id="23557" name="Text Box 5"/>
          <p:cNvSpPr txBox="1">
            <a:spLocks noChangeArrowheads="1"/>
          </p:cNvSpPr>
          <p:nvPr/>
        </p:nvSpPr>
        <p:spPr bwMode="auto">
          <a:xfrm>
            <a:off x="1143000" y="2188029"/>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(1848-1908)</a:t>
            </a:r>
          </a:p>
        </p:txBody>
      </p:sp>
      <p:pic>
        <p:nvPicPr>
          <p:cNvPr id="7" name="Picture 3" descr="Morize_-_Comissão_Crul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75" y="2659743"/>
            <a:ext cx="2438400" cy="165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404812" y="4315641"/>
            <a:ext cx="3633788" cy="1754326"/>
          </a:xfrm>
          <a:prstGeom prst="rect">
            <a:avLst/>
          </a:prstGeom>
          <a:noFill/>
        </p:spPr>
        <p:txBody>
          <a:bodyPr wrap="square" rtlCol="0">
            <a:spAutoFit/>
          </a:bodyPr>
          <a:lstStyle/>
          <a:p>
            <a:r>
              <a:rPr lang="pt-BR" sz="1800" dirty="0" smtClean="0"/>
              <a:t>Exploração do Planalto </a:t>
            </a:r>
            <a:r>
              <a:rPr lang="pt-BR" sz="1800" dirty="0" err="1" smtClean="0"/>
              <a:t>Cental</a:t>
            </a:r>
            <a:r>
              <a:rPr lang="pt-BR" sz="1800" dirty="0"/>
              <a:t>,</a:t>
            </a:r>
            <a:endParaRPr lang="pt-BR" sz="1800" dirty="0" smtClean="0"/>
          </a:p>
          <a:p>
            <a:pPr eaLnBrk="1" hangingPunct="1"/>
            <a:r>
              <a:rPr lang="pt-BR" sz="1800" dirty="0"/>
              <a:t>d</a:t>
            </a:r>
            <a:r>
              <a:rPr lang="pt-BR" sz="1800" dirty="0" smtClean="0"/>
              <a:t>efinição do Quadrilátero </a:t>
            </a:r>
            <a:r>
              <a:rPr lang="pt-BR" sz="1800" dirty="0" err="1" smtClean="0"/>
              <a:t>Cruls</a:t>
            </a:r>
            <a:r>
              <a:rPr lang="pt-BR" sz="1800" dirty="0" smtClean="0"/>
              <a:t>,</a:t>
            </a:r>
          </a:p>
          <a:p>
            <a:pPr eaLnBrk="1" hangingPunct="1"/>
            <a:r>
              <a:rPr lang="pt-BR" sz="1800" dirty="0" smtClean="0"/>
              <a:t>apresentado </a:t>
            </a:r>
            <a:r>
              <a:rPr lang="pt-BR" sz="1800" dirty="0"/>
              <a:t>em </a:t>
            </a:r>
            <a:r>
              <a:rPr lang="pt-BR" sz="1800" dirty="0">
                <a:hlinkClick r:id="rId4" tooltip="1894"/>
              </a:rPr>
              <a:t>1894</a:t>
            </a:r>
            <a:r>
              <a:rPr lang="pt-BR" sz="1800" dirty="0"/>
              <a:t> ao </a:t>
            </a:r>
            <a:r>
              <a:rPr lang="pt-BR" sz="1800" dirty="0" smtClean="0"/>
              <a:t>Governo</a:t>
            </a:r>
          </a:p>
          <a:p>
            <a:pPr eaLnBrk="1" hangingPunct="1"/>
            <a:r>
              <a:rPr lang="pt-BR" sz="1800" dirty="0" smtClean="0"/>
              <a:t> Republicano, onde em 1960 foi construído Brasília.</a:t>
            </a:r>
            <a:endParaRPr lang="pt-BR" sz="1800" dirty="0"/>
          </a:p>
          <a:p>
            <a:pPr eaLnBrk="1" hangingPunct="1"/>
            <a:endParaRPr lang="en-US" sz="1800" dirty="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pt-BR" sz="3200" b="1" smtClean="0"/>
              <a:t>Louis Ferdinand Cruls</a:t>
            </a:r>
            <a:r>
              <a:rPr lang="pt-BR" sz="3200" smtClean="0"/>
              <a:t> (</a:t>
            </a:r>
            <a:r>
              <a:rPr lang="pt-BR" sz="3200" smtClean="0">
                <a:hlinkClick r:id="rId2" tooltip="Diest"/>
              </a:rPr>
              <a:t>Diest</a:t>
            </a:r>
            <a:r>
              <a:rPr lang="pt-BR" sz="3200" smtClean="0"/>
              <a:t>, </a:t>
            </a:r>
            <a:r>
              <a:rPr lang="pt-BR" sz="3200" smtClean="0">
                <a:hlinkClick r:id="rId3" tooltip="21 de janeiro"/>
              </a:rPr>
              <a:t>21 de janeiro</a:t>
            </a:r>
            <a:r>
              <a:rPr lang="pt-BR" sz="3200" smtClean="0"/>
              <a:t> de </a:t>
            </a:r>
            <a:r>
              <a:rPr lang="pt-BR" sz="3200" smtClean="0">
                <a:hlinkClick r:id="rId4" tooltip="1848"/>
              </a:rPr>
              <a:t>1848</a:t>
            </a:r>
            <a:r>
              <a:rPr lang="pt-BR" sz="3200" smtClean="0"/>
              <a:t> — </a:t>
            </a:r>
            <a:r>
              <a:rPr lang="pt-BR" sz="3200" smtClean="0">
                <a:hlinkClick r:id="rId5" tooltip="Paris"/>
              </a:rPr>
              <a:t>Paris</a:t>
            </a:r>
            <a:r>
              <a:rPr lang="pt-BR" sz="3200" smtClean="0"/>
              <a:t>, </a:t>
            </a:r>
            <a:r>
              <a:rPr lang="pt-BR" sz="3200" smtClean="0">
                <a:hlinkClick r:id="rId6" tooltip="21 de junho"/>
              </a:rPr>
              <a:t>21 de junho</a:t>
            </a:r>
            <a:r>
              <a:rPr lang="pt-BR" sz="3200" smtClean="0"/>
              <a:t> de </a:t>
            </a:r>
            <a:r>
              <a:rPr lang="pt-BR" sz="3200" smtClean="0">
                <a:hlinkClick r:id="rId7" tooltip="1908"/>
              </a:rPr>
              <a:t>1908</a:t>
            </a:r>
            <a:r>
              <a:rPr lang="pt-BR" sz="3200" smtClean="0"/>
              <a:t>) </a:t>
            </a:r>
            <a:endParaRPr lang="en-US" sz="3200" smtClean="0"/>
          </a:p>
        </p:txBody>
      </p:sp>
      <p:sp>
        <p:nvSpPr>
          <p:cNvPr id="24579" name="TextBox 2"/>
          <p:cNvSpPr txBox="1">
            <a:spLocks noChangeArrowheads="1"/>
          </p:cNvSpPr>
          <p:nvPr/>
        </p:nvSpPr>
        <p:spPr bwMode="auto">
          <a:xfrm>
            <a:off x="304800" y="1905000"/>
            <a:ext cx="89566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400" dirty="0"/>
              <a:t>Em 1881 aceitou o cargo de diretor do </a:t>
            </a:r>
            <a:r>
              <a:rPr lang="pt-BR" sz="1400" dirty="0">
                <a:hlinkClick r:id="rId8" tooltip="Observatório Astronômico do Rio de Janeiro"/>
              </a:rPr>
              <a:t>Observatório Astronômico do Rio de Janeiro</a:t>
            </a:r>
            <a:r>
              <a:rPr lang="pt-BR" sz="1400" dirty="0"/>
              <a:t>.</a:t>
            </a:r>
          </a:p>
          <a:p>
            <a:pPr eaLnBrk="1" hangingPunct="1"/>
            <a:r>
              <a:rPr lang="pt-BR" sz="1400" dirty="0"/>
              <a:t>Em </a:t>
            </a:r>
            <a:r>
              <a:rPr lang="pt-BR" sz="1400" dirty="0">
                <a:hlinkClick r:id="rId9" tooltip="1892"/>
              </a:rPr>
              <a:t>1892</a:t>
            </a:r>
            <a:r>
              <a:rPr lang="pt-BR" sz="1400" dirty="0"/>
              <a:t> foi-lhe cometida a incumbência da exploração do </a:t>
            </a:r>
            <a:r>
              <a:rPr lang="pt-BR" sz="1400" dirty="0">
                <a:hlinkClick r:id="rId10" tooltip="Planalto Central"/>
              </a:rPr>
              <a:t>Planalto Central</a:t>
            </a:r>
            <a:r>
              <a:rPr lang="pt-BR" sz="1400" dirty="0"/>
              <a:t> do </a:t>
            </a:r>
            <a:r>
              <a:rPr lang="pt-BR" sz="1400" dirty="0">
                <a:hlinkClick r:id="rId11" tooltip="Brasil"/>
              </a:rPr>
              <a:t>Brasil</a:t>
            </a:r>
            <a:r>
              <a:rPr lang="pt-BR" sz="1400" dirty="0"/>
              <a:t> e chefiou uma</a:t>
            </a:r>
          </a:p>
          <a:p>
            <a:pPr eaLnBrk="1" hangingPunct="1"/>
            <a:r>
              <a:rPr lang="pt-BR" sz="1400" dirty="0"/>
              <a:t> equipe de cientistas que estudou a </a:t>
            </a:r>
            <a:r>
              <a:rPr lang="pt-BR" sz="1400" dirty="0" err="1">
                <a:hlinkClick r:id="rId12" tooltip="Orogênese"/>
              </a:rPr>
              <a:t>orologia</a:t>
            </a:r>
            <a:r>
              <a:rPr lang="pt-BR" sz="1400" dirty="0"/>
              <a:t>, </a:t>
            </a:r>
            <a:r>
              <a:rPr lang="pt-BR" sz="1400" dirty="0">
                <a:hlinkClick r:id="rId13" tooltip="Clima"/>
              </a:rPr>
              <a:t>condições climáticas</a:t>
            </a:r>
            <a:r>
              <a:rPr lang="pt-BR" sz="1400" dirty="0"/>
              <a:t> </a:t>
            </a:r>
            <a:r>
              <a:rPr lang="pt-BR" sz="1400" dirty="0" err="1"/>
              <a:t>e</a:t>
            </a:r>
            <a:r>
              <a:rPr lang="pt-BR" sz="1400" dirty="0" err="1">
                <a:hlinkClick r:id="rId14" tooltip="Higiene"/>
              </a:rPr>
              <a:t>higiênicas</a:t>
            </a:r>
            <a:r>
              <a:rPr lang="pt-BR" sz="1400" dirty="0"/>
              <a:t>, natureza do terreno,</a:t>
            </a:r>
          </a:p>
          <a:p>
            <a:pPr eaLnBrk="1" hangingPunct="1"/>
            <a:r>
              <a:rPr lang="pt-BR" sz="1400" dirty="0"/>
              <a:t> qualidade e quantidade de </a:t>
            </a:r>
            <a:r>
              <a:rPr lang="pt-BR" sz="1400" dirty="0">
                <a:hlinkClick r:id="rId15" tooltip="Água"/>
              </a:rPr>
              <a:t>água</a:t>
            </a:r>
            <a:r>
              <a:rPr lang="pt-BR" sz="1400" dirty="0"/>
              <a:t> etc. da área do </a:t>
            </a:r>
            <a:r>
              <a:rPr lang="pt-BR" sz="1400" dirty="0">
                <a:hlinkClick r:id="rId10" tooltip="Planalto Central"/>
              </a:rPr>
              <a:t>Planalto Central</a:t>
            </a:r>
            <a:r>
              <a:rPr lang="pt-BR" sz="1400" dirty="0"/>
              <a:t>, onde seria construída a capital </a:t>
            </a:r>
            <a:r>
              <a:rPr lang="pt-BR" sz="1400" dirty="0">
                <a:hlinkClick r:id="rId16" tooltip="Brasília"/>
              </a:rPr>
              <a:t>Brasília</a:t>
            </a:r>
            <a:r>
              <a:rPr lang="pt-BR" sz="1400" dirty="0"/>
              <a:t>, em </a:t>
            </a:r>
            <a:r>
              <a:rPr lang="pt-BR" sz="1400" dirty="0">
                <a:hlinkClick r:id="rId17" tooltip="1960"/>
              </a:rPr>
              <a:t>1960</a:t>
            </a:r>
            <a:r>
              <a:rPr lang="pt-BR" sz="1400" dirty="0"/>
              <a:t>,</a:t>
            </a:r>
          </a:p>
          <a:p>
            <a:pPr eaLnBrk="1" hangingPunct="1"/>
            <a:r>
              <a:rPr lang="pt-BR" sz="1400" dirty="0"/>
              <a:t>No ano de </a:t>
            </a:r>
            <a:r>
              <a:rPr lang="pt-BR" sz="1400" dirty="0">
                <a:hlinkClick r:id="rId18" tooltip="1891"/>
              </a:rPr>
              <a:t>1891</a:t>
            </a:r>
            <a:r>
              <a:rPr lang="pt-BR" sz="1400" dirty="0"/>
              <a:t> foi nomeada a Comissão Exploradora do Planalto Central do Brasil, liderada pelo astrônomo </a:t>
            </a:r>
            <a:r>
              <a:rPr lang="pt-BR" sz="1400" dirty="0">
                <a:hlinkClick r:id="rId19" tooltip="Luís Cruls"/>
              </a:rPr>
              <a:t>Luís </a:t>
            </a:r>
            <a:r>
              <a:rPr lang="pt-BR" sz="1400" dirty="0" err="1">
                <a:hlinkClick r:id="rId19" tooltip="Luís Cruls"/>
              </a:rPr>
              <a:t>Cruls</a:t>
            </a:r>
            <a:r>
              <a:rPr lang="pt-BR" sz="1400" dirty="0"/>
              <a:t> e</a:t>
            </a:r>
          </a:p>
          <a:p>
            <a:pPr eaLnBrk="1" hangingPunct="1"/>
            <a:r>
              <a:rPr lang="pt-BR" sz="1400" dirty="0"/>
              <a:t> integrada por médicos, geólogos e botânicos, que fizeram um levantamento sobre topografia, o clima, a geologia, a flora,</a:t>
            </a:r>
          </a:p>
          <a:p>
            <a:pPr eaLnBrk="1" hangingPunct="1"/>
            <a:r>
              <a:rPr lang="pt-BR" sz="1400" dirty="0"/>
              <a:t>a fauna e os recursos materiais da região do </a:t>
            </a:r>
            <a:r>
              <a:rPr lang="pt-BR" sz="1400" dirty="0">
                <a:hlinkClick r:id="rId10" tooltip="Planalto Central"/>
              </a:rPr>
              <a:t>Planalto Central</a:t>
            </a:r>
            <a:r>
              <a:rPr lang="pt-BR" sz="1400" dirty="0"/>
              <a:t>. </a:t>
            </a:r>
          </a:p>
          <a:p>
            <a:pPr eaLnBrk="1" hangingPunct="1"/>
            <a:r>
              <a:rPr lang="pt-BR" sz="1400" dirty="0"/>
              <a:t>A área ficou conhecida como Quadrilátero </a:t>
            </a:r>
            <a:r>
              <a:rPr lang="pt-BR" sz="1400" dirty="0" err="1"/>
              <a:t>Cruls</a:t>
            </a:r>
            <a:r>
              <a:rPr lang="pt-BR" sz="1400" dirty="0"/>
              <a:t> </a:t>
            </a:r>
            <a:r>
              <a:rPr lang="pt-BR" sz="1400" baseline="30000" dirty="0">
                <a:hlinkClick r:id="rId20"/>
              </a:rPr>
              <a:t>[17]</a:t>
            </a:r>
            <a:r>
              <a:rPr lang="pt-BR" sz="1400" dirty="0"/>
              <a:t> e foi apresentada em </a:t>
            </a:r>
            <a:r>
              <a:rPr lang="pt-BR" sz="1400" dirty="0">
                <a:hlinkClick r:id="rId21" tooltip="1894"/>
              </a:rPr>
              <a:t>1894</a:t>
            </a:r>
            <a:r>
              <a:rPr lang="pt-BR" sz="1400" dirty="0"/>
              <a:t> ao Governo Republicano.</a:t>
            </a:r>
            <a:endParaRPr lang="pt-BR" dirty="0"/>
          </a:p>
          <a:p>
            <a:pPr eaLnBrk="1" hangingPunct="1"/>
            <a:endParaRPr lang="en-US" dirty="0"/>
          </a:p>
        </p:txBody>
      </p:sp>
      <p:pic>
        <p:nvPicPr>
          <p:cNvPr id="24580" name="Picture 3" descr="Morize_-_Comissão_Crul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810000"/>
            <a:ext cx="361315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457200" y="6019800"/>
            <a:ext cx="713898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hlinkClick r:id="rId19"/>
              </a:rPr>
              <a:t>http://pt.wikipedia.org/wiki/Lu%C3%ADs_Cruls</a:t>
            </a:r>
            <a:endParaRPr lang="en-US"/>
          </a:p>
          <a:p>
            <a:pPr eaLnBrk="1" hangingPunct="1"/>
            <a:r>
              <a:rPr lang="pt-BR" sz="1400"/>
              <a:t>Planalto Central do Brasil-Coleção Documentos Brasileiros-Livraria José Olympio Editora-1957</a:t>
            </a:r>
            <a:endParaRPr lang="en-US" sz="140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Observat</a:t>
            </a:r>
            <a:r>
              <a:rPr lang="pt-BR" smtClean="0"/>
              <a:t>ório </a:t>
            </a:r>
            <a:br>
              <a:rPr lang="pt-BR" smtClean="0"/>
            </a:br>
            <a:r>
              <a:rPr lang="pt-BR" smtClean="0"/>
              <a:t>da Escola </a:t>
            </a:r>
            <a:br>
              <a:rPr lang="pt-BR" smtClean="0"/>
            </a:br>
            <a:r>
              <a:rPr lang="pt-BR" smtClean="0"/>
              <a:t>Polytechnica</a:t>
            </a:r>
            <a:endParaRPr lang="en-US" smtClean="0"/>
          </a:p>
        </p:txBody>
      </p:sp>
      <p:pic>
        <p:nvPicPr>
          <p:cNvPr id="25603" name="Picture 3" descr="C:\Meus documentos\on\valongo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96838"/>
            <a:ext cx="4497388" cy="668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609600" y="5638800"/>
            <a:ext cx="37830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Luneta equatorial de Negritti,</a:t>
            </a:r>
          </a:p>
          <a:p>
            <a:pPr algn="ctr" eaLnBrk="1" hangingPunct="1"/>
            <a:r>
              <a:rPr lang="pt-BR"/>
              <a:t>Morro de Santo Antônio</a:t>
            </a:r>
          </a:p>
          <a:p>
            <a:pPr algn="ctr" eaLnBrk="1" hangingPunct="1"/>
            <a:r>
              <a:rPr lang="pt-BR"/>
              <a:t>RJ, 1881</a:t>
            </a:r>
            <a:endParaRPr lang="en-US"/>
          </a:p>
        </p:txBody>
      </p:sp>
      <p:sp>
        <p:nvSpPr>
          <p:cNvPr id="25605" name="Text Box 5"/>
          <p:cNvSpPr txBox="1">
            <a:spLocks noChangeArrowheads="1"/>
          </p:cNvSpPr>
          <p:nvPr/>
        </p:nvSpPr>
        <p:spPr bwMode="auto">
          <a:xfrm>
            <a:off x="1066800" y="2479675"/>
            <a:ext cx="326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a:t>
            </a:r>
            <a:r>
              <a:rPr lang="en-US" sz="2000"/>
              <a:t>Academia Real Militar 1810)</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Valongo</a:t>
            </a:r>
          </a:p>
        </p:txBody>
      </p:sp>
      <p:sp>
        <p:nvSpPr>
          <p:cNvPr id="26627" name="TextBox 2"/>
          <p:cNvSpPr txBox="1">
            <a:spLocks noChangeArrowheads="1"/>
          </p:cNvSpPr>
          <p:nvPr/>
        </p:nvSpPr>
        <p:spPr bwMode="auto">
          <a:xfrm>
            <a:off x="1066800" y="1752600"/>
            <a:ext cx="796404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200" b="1" dirty="0"/>
              <a:t>1878</a:t>
            </a:r>
            <a:r>
              <a:rPr lang="pt-BR" sz="1200" dirty="0"/>
              <a:t> - </a:t>
            </a:r>
            <a:r>
              <a:rPr lang="pt-BR" sz="1200" b="1" dirty="0"/>
              <a:t>Manoel Pereira Reis</a:t>
            </a:r>
            <a:r>
              <a:rPr lang="pt-BR" sz="1200" dirty="0"/>
              <a:t> (1837-1922), pesquisador, professor e astrônomo do então Imperial Observatório do Rio de </a:t>
            </a:r>
          </a:p>
          <a:p>
            <a:pPr eaLnBrk="1" hangingPunct="1"/>
            <a:r>
              <a:rPr lang="pt-BR" sz="1200" dirty="0"/>
              <a:t>Janeiro (hoje Observatório Nacional), desliga-se dessa instituição devido a desentendimentos com seu diretor, o francês </a:t>
            </a:r>
            <a:endParaRPr lang="pt-BR" sz="1200" dirty="0" smtClean="0"/>
          </a:p>
          <a:p>
            <a:pPr eaLnBrk="1" hangingPunct="1"/>
            <a:r>
              <a:rPr lang="pt-BR" sz="1200" dirty="0" smtClean="0"/>
              <a:t>Emmanuel </a:t>
            </a:r>
            <a:r>
              <a:rPr lang="pt-BR" sz="1200" dirty="0"/>
              <a:t>Liais (1826-1900). Pereira Reis, em sociedade com Joaquim Galdino Pimentel e André Gustavo Paulo de </a:t>
            </a:r>
            <a:r>
              <a:rPr lang="pt-BR" sz="1200" dirty="0" err="1"/>
              <a:t>Frontin</a:t>
            </a:r>
            <a:r>
              <a:rPr lang="pt-BR" sz="1200" dirty="0"/>
              <a:t>, </a:t>
            </a:r>
          </a:p>
          <a:p>
            <a:pPr eaLnBrk="1" hangingPunct="1"/>
            <a:r>
              <a:rPr lang="pt-BR" sz="1200" dirty="0"/>
              <a:t>adquire uma área no Morro de Santo Antônio, perto da Escola Politécnica do Rio de Janeiro, localizada então no Largo de </a:t>
            </a:r>
          </a:p>
          <a:p>
            <a:pPr eaLnBrk="1" hangingPunct="1"/>
            <a:r>
              <a:rPr lang="pt-BR" sz="1200" dirty="0"/>
              <a:t>São Francisco. Nesse terreno constroem um pequeno Observatório.</a:t>
            </a:r>
            <a:br>
              <a:rPr lang="pt-BR" sz="1200" dirty="0"/>
            </a:br>
            <a:r>
              <a:rPr lang="pt-BR" sz="1200" b="1" dirty="0"/>
              <a:t>1880</a:t>
            </a:r>
            <a:r>
              <a:rPr lang="pt-BR" sz="1200" dirty="0"/>
              <a:t> - Galdino Pimentel e Pereira Reis ingressam no quadro de professores catedráticos da Escola Politécnica, onde Pereira </a:t>
            </a:r>
          </a:p>
          <a:p>
            <a:pPr eaLnBrk="1" hangingPunct="1"/>
            <a:r>
              <a:rPr lang="pt-BR" sz="1200" dirty="0"/>
              <a:t>Reis defende uma tese sobre a teoria completa dos cometas. Esses professores doam à Escola o observatório com todos os </a:t>
            </a:r>
          </a:p>
          <a:p>
            <a:pPr eaLnBrk="1" hangingPunct="1"/>
            <a:r>
              <a:rPr lang="pt-BR" sz="1200" dirty="0"/>
              <a:t>instrumentos cedidos por vários pesquisadores e instituições.</a:t>
            </a:r>
            <a:br>
              <a:rPr lang="pt-BR" sz="1200" dirty="0"/>
            </a:br>
            <a:r>
              <a:rPr lang="pt-BR" sz="1200" b="1" dirty="0"/>
              <a:t>5 de julho de 1881</a:t>
            </a:r>
            <a:r>
              <a:rPr lang="pt-BR" sz="1200" dirty="0"/>
              <a:t> - É oficialmente criado </a:t>
            </a:r>
            <a:r>
              <a:rPr lang="pt-BR" sz="1200" dirty="0" smtClean="0"/>
              <a:t>o </a:t>
            </a:r>
            <a:r>
              <a:rPr lang="pt-BR" sz="1200" b="1" dirty="0" smtClean="0"/>
              <a:t>Observatório </a:t>
            </a:r>
            <a:r>
              <a:rPr lang="pt-BR" sz="1200" b="1" dirty="0"/>
              <a:t>Astronômico da Escola Politécnica</a:t>
            </a:r>
            <a:r>
              <a:rPr lang="pt-BR" sz="1200" dirty="0"/>
              <a:t> (mais tarde Observatório do </a:t>
            </a:r>
          </a:p>
          <a:p>
            <a:pPr eaLnBrk="1" hangingPunct="1"/>
            <a:r>
              <a:rPr lang="pt-BR" sz="1200" dirty="0" err="1"/>
              <a:t>Valongo</a:t>
            </a:r>
            <a:r>
              <a:rPr lang="pt-BR" sz="1200" dirty="0"/>
              <a:t>). A principal tarefa desse novo observatório seria o ensino de astronomia e </a:t>
            </a:r>
            <a:r>
              <a:rPr lang="pt-BR" sz="1200" dirty="0" err="1"/>
              <a:t>geodésia</a:t>
            </a:r>
            <a:r>
              <a:rPr lang="pt-BR" sz="1200" dirty="0"/>
              <a:t> aos alunos da Escola </a:t>
            </a:r>
            <a:endParaRPr lang="pt-BR" sz="1200" dirty="0" smtClean="0"/>
          </a:p>
          <a:p>
            <a:pPr eaLnBrk="1" hangingPunct="1"/>
            <a:r>
              <a:rPr lang="pt-BR" sz="1200" dirty="0" smtClean="0"/>
              <a:t>Politécnica</a:t>
            </a:r>
            <a:r>
              <a:rPr lang="pt-BR" sz="1200" dirty="0"/>
              <a:t>. Com o passar dos anos, o Observatório evolui e o próprio Pereira Reis vai estimulando a aquisição de </a:t>
            </a:r>
          </a:p>
          <a:p>
            <a:pPr eaLnBrk="1" hangingPunct="1"/>
            <a:r>
              <a:rPr lang="pt-BR" sz="1200" dirty="0"/>
              <a:t>instrumentos. São adquiridos teodolitos, meridiana, lunetas, o astrolábio e a </a:t>
            </a:r>
            <a:r>
              <a:rPr lang="pt-BR" sz="1200" b="1" dirty="0"/>
              <a:t>luneta </a:t>
            </a:r>
            <a:r>
              <a:rPr lang="pt-BR" sz="1200" b="1" dirty="0" err="1"/>
              <a:t>Pazos</a:t>
            </a:r>
            <a:r>
              <a:rPr lang="pt-BR" sz="1200" dirty="0"/>
              <a:t>.</a:t>
            </a:r>
            <a:br>
              <a:rPr lang="pt-BR" sz="1200" dirty="0"/>
            </a:br>
            <a:r>
              <a:rPr lang="pt-BR" sz="1200" b="1" dirty="0"/>
              <a:t>1906-1907</a:t>
            </a:r>
            <a:r>
              <a:rPr lang="pt-BR" sz="1200" dirty="0"/>
              <a:t> - O Observatório da Escola Politécnica é reformado, sendo importado o </a:t>
            </a:r>
            <a:r>
              <a:rPr lang="pt-BR" sz="1200" b="1" dirty="0"/>
              <a:t>telescópio refrator </a:t>
            </a:r>
            <a:r>
              <a:rPr lang="pt-BR" sz="1200" b="1" dirty="0" err="1"/>
              <a:t>Cooke</a:t>
            </a:r>
            <a:r>
              <a:rPr lang="pt-BR" sz="1200" b="1" dirty="0"/>
              <a:t> &amp; Sons</a:t>
            </a:r>
            <a:r>
              <a:rPr lang="pt-BR" sz="1200" dirty="0"/>
              <a:t>, na </a:t>
            </a:r>
          </a:p>
          <a:p>
            <a:pPr eaLnBrk="1" hangingPunct="1"/>
            <a:r>
              <a:rPr lang="pt-BR" sz="1200" dirty="0"/>
              <a:t>época considerado de ultima geração, pois era equipado para fotografia astronômica (instalado no piso superior do </a:t>
            </a:r>
          </a:p>
          <a:p>
            <a:pPr eaLnBrk="1" hangingPunct="1"/>
            <a:r>
              <a:rPr lang="pt-BR" sz="1200" dirty="0"/>
              <a:t>Observatório do </a:t>
            </a:r>
            <a:r>
              <a:rPr lang="pt-BR" sz="1200" dirty="0" err="1"/>
              <a:t>Valongo</a:t>
            </a:r>
            <a:r>
              <a:rPr lang="pt-BR" sz="1200" dirty="0"/>
              <a:t>).</a:t>
            </a:r>
            <a:br>
              <a:rPr lang="pt-BR" sz="1200" dirty="0"/>
            </a:br>
            <a:r>
              <a:rPr lang="pt-BR" sz="1200" b="1" dirty="0"/>
              <a:t>1911</a:t>
            </a:r>
            <a:r>
              <a:rPr lang="pt-BR" sz="1200" dirty="0"/>
              <a:t> - Pereira Reis, na direção do Observatório subordinado à Escola Politécnica, aposenta-se. Há então uma queda no ritmo </a:t>
            </a:r>
          </a:p>
          <a:p>
            <a:pPr eaLnBrk="1" hangingPunct="1"/>
            <a:r>
              <a:rPr lang="pt-BR" sz="1200" dirty="0"/>
              <a:t>dos trabalhos astronômicos realizados. Seu sucessor, o matemático </a:t>
            </a:r>
            <a:r>
              <a:rPr lang="pt-BR" sz="1200" b="1" dirty="0"/>
              <a:t>Manoel Amoroso Costa</a:t>
            </a:r>
            <a:r>
              <a:rPr lang="pt-BR" sz="1200" dirty="0"/>
              <a:t> (1885-1928), possuía mais </a:t>
            </a:r>
          </a:p>
          <a:p>
            <a:pPr eaLnBrk="1" hangingPunct="1"/>
            <a:r>
              <a:rPr lang="pt-BR" sz="1200" dirty="0"/>
              <a:t>vocação para a ciência pura que para a realização das tarefas exigidas pelo ensino prático, como as observações astronômicas.</a:t>
            </a:r>
            <a:br>
              <a:rPr lang="pt-BR" sz="1200" dirty="0"/>
            </a:br>
            <a:r>
              <a:rPr lang="pt-BR" sz="1200" b="1" dirty="0"/>
              <a:t>1920</a:t>
            </a:r>
            <a:r>
              <a:rPr lang="pt-BR" sz="1200" dirty="0"/>
              <a:t> - Inicia-se a campanha de restauração e de melhoria do Centro da cidade do Rio de Janeiro. Decide-se pela demolição </a:t>
            </a:r>
          </a:p>
          <a:p>
            <a:pPr eaLnBrk="1" hangingPunct="1"/>
            <a:r>
              <a:rPr lang="pt-BR" sz="1200" dirty="0"/>
              <a:t>do Morro de Santo Antônio, assim como pela retirada do Morro do Castelo (que abrigava o Imperial Observatório do Rio de </a:t>
            </a:r>
          </a:p>
          <a:p>
            <a:pPr eaLnBrk="1" hangingPunct="1"/>
            <a:r>
              <a:rPr lang="pt-BR" sz="1200" dirty="0"/>
              <a:t>Janeiro).</a:t>
            </a:r>
            <a:br>
              <a:rPr lang="pt-BR" sz="1200" dirty="0"/>
            </a:br>
            <a:r>
              <a:rPr lang="pt-BR" sz="1200" b="1" dirty="0"/>
              <a:t>1924-1926</a:t>
            </a:r>
            <a:r>
              <a:rPr lang="pt-BR" sz="1200" dirty="0"/>
              <a:t> - O Observatório da Escola Politécnica é transferido para a chamada Chácara do </a:t>
            </a:r>
            <a:r>
              <a:rPr lang="pt-BR" sz="1200" dirty="0" err="1"/>
              <a:t>Valongo</a:t>
            </a:r>
            <a:r>
              <a:rPr lang="pt-BR" sz="1200" dirty="0"/>
              <a:t>, situada no Morro da </a:t>
            </a:r>
          </a:p>
          <a:p>
            <a:pPr eaLnBrk="1" hangingPunct="1"/>
            <a:r>
              <a:rPr lang="pt-BR" sz="1200" dirty="0"/>
              <a:t>Conceição, e passa a se chamar Observatório do </a:t>
            </a:r>
            <a:r>
              <a:rPr lang="pt-BR" sz="1200" dirty="0" err="1"/>
              <a:t>Valongo</a:t>
            </a:r>
            <a:r>
              <a:rPr lang="pt-BR" sz="1200" dirty="0"/>
              <a:t>. As instalações no Morro da Conceição são praticamente idênticas à</a:t>
            </a:r>
          </a:p>
          <a:p>
            <a:pPr eaLnBrk="1" hangingPunct="1"/>
            <a:r>
              <a:rPr lang="pt-BR" sz="1200" dirty="0"/>
              <a:t>s do Morro de Santo Antônio, como por exemplo, a entrada do Observatório, assim como os prédios que abrigam as cúpulas </a:t>
            </a:r>
          </a:p>
          <a:p>
            <a:pPr eaLnBrk="1" hangingPunct="1"/>
            <a:r>
              <a:rPr lang="pt-BR" sz="1200" dirty="0"/>
              <a:t>do telescópio </a:t>
            </a:r>
            <a:r>
              <a:rPr lang="pt-BR" sz="1200" dirty="0" err="1"/>
              <a:t>Cooke</a:t>
            </a:r>
            <a:r>
              <a:rPr lang="pt-BR" sz="1200" dirty="0"/>
              <a:t> e da luneta </a:t>
            </a:r>
            <a:r>
              <a:rPr lang="pt-BR" sz="1200" dirty="0" err="1"/>
              <a:t>Pazos</a:t>
            </a:r>
            <a:r>
              <a:rPr lang="pt-BR" sz="1200" dirty="0"/>
              <a:t>.</a:t>
            </a:r>
            <a:br>
              <a:rPr lang="pt-BR" sz="1200" dirty="0"/>
            </a:br>
            <a:endParaRPr lang="en-US" sz="1200" dirty="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43000" y="0"/>
            <a:ext cx="7772400" cy="1371600"/>
          </a:xfrm>
        </p:spPr>
        <p:txBody>
          <a:bodyPr/>
          <a:lstStyle/>
          <a:p>
            <a:pPr eaLnBrk="1" hangingPunct="1"/>
            <a:r>
              <a:rPr lang="en-US" dirty="0" err="1" smtClean="0"/>
              <a:t>Astronomia</a:t>
            </a:r>
            <a:r>
              <a:rPr lang="en-US" smtClean="0"/>
              <a:t> no Brasil</a:t>
            </a:r>
          </a:p>
        </p:txBody>
      </p:sp>
      <p:pic>
        <p:nvPicPr>
          <p:cNvPr id="3075" name="Picture 4" descr="C:\Meus documentos\Minhas figuras\urani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494982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vivaldi.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5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6">
                <p:cTn id="7" repeatCount="indefinite" fill="hold" display="0">
                  <p:stCondLst>
                    <p:cond delay="indefinite"/>
                  </p:stCondLst>
                  <p:endCondLst>
                    <p:cond evt="onPrev" delay="0">
                      <p:tgtEl>
                        <p:sldTgt/>
                      </p:tgtEl>
                    </p:cond>
                    <p:cond evt="onStopAudio" delay="0">
                      <p:tgtEl>
                        <p:sldTgt/>
                      </p:tgtEl>
                    </p:cond>
                  </p:endCondLst>
                </p:cTn>
                <p:tgtEl>
                  <p:spTgt spid="6759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pt-BR" smtClean="0"/>
              <a:t>Luneta Pazos</a:t>
            </a:r>
            <a:endParaRPr lang="en-US" smtClean="0"/>
          </a:p>
        </p:txBody>
      </p:sp>
      <p:pic>
        <p:nvPicPr>
          <p:cNvPr id="27651" name="Picture 3" descr="C:\Documents and Settings\kepler\Meus documentos\Minhas imagens\LunetaP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17220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7046913" y="6477000"/>
            <a:ext cx="20208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latin typeface="verdana" pitchFamily="34" charset="0"/>
              </a:rPr>
              <a:t>1880, 12cm</a:t>
            </a:r>
          </a:p>
          <a:p>
            <a:pPr eaLnBrk="1" hangingPunct="1"/>
            <a:endParaRPr lang="en-US"/>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3" descr="C:\Meus documentos\on\valongo_2.jpg"/>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0" y="1068388"/>
            <a:ext cx="92964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Grp="1" noChangeArrowheads="1"/>
          </p:cNvSpPr>
          <p:nvPr>
            <p:ph type="title"/>
          </p:nvPr>
        </p:nvSpPr>
        <p:spPr>
          <a:xfrm>
            <a:off x="1066800" y="0"/>
            <a:ext cx="7772400" cy="1143000"/>
          </a:xfrm>
        </p:spPr>
        <p:txBody>
          <a:bodyPr/>
          <a:lstStyle/>
          <a:p>
            <a:pPr eaLnBrk="1" hangingPunct="1"/>
            <a:r>
              <a:rPr lang="pt-BR" smtClean="0"/>
              <a:t>Morro de Santo Antonio</a:t>
            </a:r>
            <a:endParaRPr lang="en-US" smtClean="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Manoel Pereira Reis (1837-1922)</a:t>
            </a:r>
          </a:p>
        </p:txBody>
      </p:sp>
      <p:pic>
        <p:nvPicPr>
          <p:cNvPr id="29699" name="Picture 3" descr="A:\manoel.jpg"/>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2819400" y="1828800"/>
            <a:ext cx="40020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143000" y="914400"/>
            <a:ext cx="7772400" cy="1143000"/>
          </a:xfrm>
        </p:spPr>
        <p:txBody>
          <a:bodyPr/>
          <a:lstStyle/>
          <a:p>
            <a:pPr eaLnBrk="1" hangingPunct="1"/>
            <a:r>
              <a:rPr lang="pt-BR" smtClean="0"/>
              <a:t>Observatório Astronômico</a:t>
            </a:r>
            <a:endParaRPr lang="en-US" smtClean="0"/>
          </a:p>
        </p:txBody>
      </p:sp>
      <p:sp>
        <p:nvSpPr>
          <p:cNvPr id="27651" name="Rectangle 3"/>
          <p:cNvSpPr>
            <a:spLocks noGrp="1" noChangeArrowheads="1"/>
          </p:cNvSpPr>
          <p:nvPr>
            <p:ph type="subTitle" idx="1"/>
          </p:nvPr>
        </p:nvSpPr>
        <p:spPr>
          <a:xfrm>
            <a:off x="2971800" y="1828800"/>
            <a:ext cx="4114800" cy="533400"/>
          </a:xfrm>
        </p:spPr>
        <p:txBody>
          <a:bodyPr/>
          <a:lstStyle/>
          <a:p>
            <a:pPr eaLnBrk="1" hangingPunct="1">
              <a:defRPr/>
            </a:pPr>
            <a:r>
              <a:rPr lang="pt-BR" sz="4800" smtClean="0"/>
              <a:t>UFRGS, 1908</a:t>
            </a:r>
            <a:endParaRPr lang="en-US" sz="4800" smtClean="0"/>
          </a:p>
        </p:txBody>
      </p:sp>
      <p:pic>
        <p:nvPicPr>
          <p:cNvPr id="30724" name="Picture 4" descr="C:\www\ufrg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1827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www\observatori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743200"/>
            <a:ext cx="25955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pt-BR" sz="3600" smtClean="0"/>
              <a:t>Instituto Astronômico e Meteorológico</a:t>
            </a:r>
            <a:endParaRPr lang="en-US" sz="3600" smtClean="0"/>
          </a:p>
        </p:txBody>
      </p:sp>
      <p:sp>
        <p:nvSpPr>
          <p:cNvPr id="28675" name="Rectangle 3"/>
          <p:cNvSpPr>
            <a:spLocks noGrp="1" noChangeArrowheads="1"/>
          </p:cNvSpPr>
          <p:nvPr>
            <p:ph type="body" idx="1"/>
          </p:nvPr>
        </p:nvSpPr>
        <p:spPr>
          <a:xfrm>
            <a:off x="1169988" y="1946275"/>
            <a:ext cx="5154612" cy="4114800"/>
          </a:xfrm>
        </p:spPr>
        <p:txBody>
          <a:bodyPr/>
          <a:lstStyle/>
          <a:p>
            <a:pPr eaLnBrk="1" hangingPunct="1">
              <a:defRPr/>
            </a:pPr>
            <a:r>
              <a:rPr lang="pt-BR" sz="2400" smtClean="0"/>
              <a:t>Construção começou em 18.09.1906</a:t>
            </a:r>
          </a:p>
          <a:p>
            <a:pPr eaLnBrk="1" hangingPunct="1">
              <a:defRPr/>
            </a:pPr>
            <a:r>
              <a:rPr lang="pt-BR" sz="2400" smtClean="0"/>
              <a:t>Projeto e execução do professor da Escola de Engenharia Dr. Manoel Barbosa Assumpção Itaqui</a:t>
            </a:r>
          </a:p>
          <a:p>
            <a:pPr eaLnBrk="1" hangingPunct="1">
              <a:defRPr/>
            </a:pPr>
            <a:r>
              <a:rPr lang="pt-BR" sz="2400" smtClean="0"/>
              <a:t>Nomeado engenheiro chefe em 24.01.1907</a:t>
            </a:r>
          </a:p>
          <a:p>
            <a:pPr eaLnBrk="1" hangingPunct="1">
              <a:defRPr/>
            </a:pPr>
            <a:r>
              <a:rPr lang="pt-BR" sz="2400" smtClean="0"/>
              <a:t>Recursos do Estado Assembléia e Presidente Dr. Borges de Medeiros </a:t>
            </a:r>
          </a:p>
          <a:p>
            <a:pPr eaLnBrk="1" hangingPunct="1">
              <a:defRPr/>
            </a:pPr>
            <a:r>
              <a:rPr lang="pt-BR" sz="2400" smtClean="0"/>
              <a:t>Inaugurado em 1908</a:t>
            </a:r>
            <a:endParaRPr lang="en-US" sz="2400" smtClean="0"/>
          </a:p>
        </p:txBody>
      </p:sp>
      <p:pic>
        <p:nvPicPr>
          <p:cNvPr id="31748" name="Picture 4" descr="C:\www\observatorio.gif"/>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6400800" y="1676400"/>
            <a:ext cx="2343150" cy="4800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D:\projeto.TIF"/>
          <p:cNvPicPr>
            <a:picLocks noChangeAspect="1" noChangeArrowheads="1"/>
          </p:cNvPicPr>
          <p:nvPr/>
        </p:nvPicPr>
        <p:blipFill>
          <a:blip r:embed="rId2">
            <a:extLst>
              <a:ext uri="{28A0092B-C50C-407E-A947-70E740481C1C}">
                <a14:useLocalDpi xmlns:a14="http://schemas.microsoft.com/office/drawing/2010/main" val="0"/>
              </a:ext>
            </a:extLst>
          </a:blip>
          <a:srcRect t="17259" b="14720"/>
          <a:stretch>
            <a:fillRect/>
          </a:stretch>
        </p:blipFill>
        <p:spPr bwMode="auto">
          <a:xfrm>
            <a:off x="1828800" y="0"/>
            <a:ext cx="5459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3" descr="C:\www\observatorio0.jpg"/>
          <p:cNvPicPr>
            <a:picLocks noChangeAspect="1" noChangeArrowheads="1"/>
          </p:cNvPicPr>
          <p:nvPr/>
        </p:nvPicPr>
        <p:blipFill>
          <a:blip r:embed="rId2">
            <a:extLst>
              <a:ext uri="{28A0092B-C50C-407E-A947-70E740481C1C}">
                <a14:useLocalDpi xmlns:a14="http://schemas.microsoft.com/office/drawing/2010/main" val="0"/>
              </a:ext>
            </a:extLst>
          </a:blip>
          <a:srcRect t="6667"/>
          <a:stretch>
            <a:fillRect/>
          </a:stretch>
        </p:blipFill>
        <p:spPr bwMode="auto">
          <a:xfrm>
            <a:off x="4127500" y="457200"/>
            <a:ext cx="50165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C:\www\observatorio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81000"/>
            <a:ext cx="41449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oc1907.TIF"/>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143000" y="0"/>
            <a:ext cx="532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6842125" y="56038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1907</a:t>
            </a:r>
          </a:p>
        </p:txBody>
      </p:sp>
    </p:spTree>
  </p:cSld>
  <p:clrMapOvr>
    <a:masterClrMapping/>
  </p:clrMapOvr>
  <p:transition xmlns:p14="http://schemas.microsoft.com/office/powerpoint/2010/main" advTm="7000"/>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2" descr="D:\oc1908.TIF"/>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735013"/>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6232525" y="62134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1908</a:t>
            </a:r>
          </a:p>
        </p:txBody>
      </p:sp>
    </p:spTree>
  </p:cSld>
  <p:clrMapOvr>
    <a:masterClrMapping/>
  </p:clrMapOvr>
  <p:transition xmlns:p14="http://schemas.microsoft.com/office/powerpoint/2010/main" advTm="7000"/>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1026" descr="D:\oc1909.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25"/>
            <a:ext cx="91440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1027"/>
          <p:cNvSpPr txBox="1">
            <a:spLocks noChangeArrowheads="1"/>
          </p:cNvSpPr>
          <p:nvPr/>
        </p:nvSpPr>
        <p:spPr bwMode="auto">
          <a:xfrm>
            <a:off x="7318375" y="6400800"/>
            <a:ext cx="174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Porto Alegre</a:t>
            </a:r>
          </a:p>
        </p:txBody>
      </p:sp>
    </p:spTree>
  </p:cSld>
  <p:clrMapOvr>
    <a:masterClrMapping/>
  </p:clrMapOvr>
  <p:transition xmlns:p14="http://schemas.microsoft.com/office/powerpoint/2010/main" advTm="7000"/>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Navega</a:t>
            </a:r>
            <a:r>
              <a:rPr lang="pt-BR" smtClean="0"/>
              <a:t>ções portuguesas</a:t>
            </a:r>
            <a:endParaRPr lang="en-US" smtClean="0"/>
          </a:p>
        </p:txBody>
      </p:sp>
      <p:sp>
        <p:nvSpPr>
          <p:cNvPr id="3" name="Content Placeholder 2"/>
          <p:cNvSpPr>
            <a:spLocks noGrp="1"/>
          </p:cNvSpPr>
          <p:nvPr>
            <p:ph idx="1"/>
          </p:nvPr>
        </p:nvSpPr>
        <p:spPr>
          <a:xfrm>
            <a:off x="1143000" y="1524000"/>
            <a:ext cx="7772400" cy="4114800"/>
          </a:xfrm>
        </p:spPr>
        <p:txBody>
          <a:bodyPr/>
          <a:lstStyle/>
          <a:p>
            <a:pPr>
              <a:defRPr/>
            </a:pPr>
            <a:r>
              <a:rPr lang="pt-BR" sz="1800" dirty="0" smtClean="0"/>
              <a:t>A conquista de </a:t>
            </a:r>
            <a:r>
              <a:rPr lang="pt-BR" sz="1800" dirty="0" smtClean="0">
                <a:hlinkClick r:id="rId3" tooltip="Ceuta"/>
              </a:rPr>
              <a:t>Ceuta</a:t>
            </a:r>
            <a:r>
              <a:rPr lang="pt-BR" sz="1800" dirty="0" smtClean="0"/>
              <a:t>, no norte da África em </a:t>
            </a:r>
            <a:r>
              <a:rPr lang="pt-BR" sz="1800" dirty="0" smtClean="0">
                <a:hlinkClick r:id="rId4" tooltip="1415"/>
              </a:rPr>
              <a:t>1415</a:t>
            </a:r>
            <a:r>
              <a:rPr lang="pt-BR" sz="1800" dirty="0" smtClean="0"/>
              <a:t> é geralmente referida como o início dos "descobrimentos Portugueses". Nela participou o </a:t>
            </a:r>
            <a:r>
              <a:rPr lang="pt-BR" sz="1800" dirty="0" smtClean="0">
                <a:hlinkClick r:id="rId5" tooltip="Infante D. Henrique"/>
              </a:rPr>
              <a:t>Infante D. Henrique</a:t>
            </a:r>
            <a:r>
              <a:rPr lang="pt-BR" sz="1800" dirty="0" smtClean="0"/>
              <a:t> (1394-1460) que a partir de então dirigiu e impulsionou as primeiras expedições no Atlântico,  a partir da base que estabeleceu em Lagos e em </a:t>
            </a:r>
            <a:r>
              <a:rPr lang="pt-BR" sz="1800" dirty="0" smtClean="0">
                <a:hlinkClick r:id="rId6" tooltip="Fortaleza de Sagres"/>
              </a:rPr>
              <a:t>Sagres</a:t>
            </a:r>
            <a:r>
              <a:rPr lang="pt-BR" sz="1800" dirty="0" smtClean="0"/>
              <a:t>, onde foi acompanhado por um grupo de cartógrafos, </a:t>
            </a:r>
            <a:r>
              <a:rPr lang="pt-BR" sz="1800" b="1" dirty="0" smtClean="0"/>
              <a:t>astrônomos</a:t>
            </a:r>
            <a:r>
              <a:rPr lang="pt-BR" sz="1800" dirty="0" smtClean="0"/>
              <a:t> e pilotos. Os portugueses procuravam uma rota às Índias que não passasse por </a:t>
            </a:r>
            <a:r>
              <a:rPr lang="pt-BR" sz="1800" dirty="0" err="1" smtClean="0"/>
              <a:t>Gilbraltar</a:t>
            </a:r>
            <a:r>
              <a:rPr lang="pt-BR" sz="1800" dirty="0" smtClean="0"/>
              <a:t>, que estava tomada pelos Mouros.  Portugal e Espanha eram inimigos.</a:t>
            </a:r>
            <a:endParaRPr lang="en-US" sz="1800" dirty="0"/>
          </a:p>
        </p:txBody>
      </p:sp>
      <p:pic>
        <p:nvPicPr>
          <p:cNvPr id="4100" name="Picture 3" descr="Cantino_Planispher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581400"/>
            <a:ext cx="4953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4"/>
          <p:cNvSpPr txBox="1">
            <a:spLocks noChangeArrowheads="1"/>
          </p:cNvSpPr>
          <p:nvPr/>
        </p:nvSpPr>
        <p:spPr bwMode="auto">
          <a:xfrm>
            <a:off x="1371600" y="59436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200" dirty="0">
                <a:hlinkClick r:id="rId8" tooltip="Planisfério de Cantino"/>
              </a:rPr>
              <a:t>Planisfério de </a:t>
            </a:r>
            <a:r>
              <a:rPr lang="pt-BR" sz="1200" dirty="0" err="1">
                <a:hlinkClick r:id="rId8" tooltip="Planisfério de Cantino"/>
              </a:rPr>
              <a:t>Cantino</a:t>
            </a:r>
            <a:r>
              <a:rPr lang="pt-BR" sz="1200" dirty="0"/>
              <a:t> (1502), a mais antiga carta náutica portuguesa conhecida, mostrando o resultado das viagens de </a:t>
            </a:r>
            <a:endParaRPr lang="pt-BR" sz="1200" dirty="0">
              <a:hlinkClick r:id="rId9" tooltip="Vasco da Gama"/>
            </a:endParaRPr>
          </a:p>
          <a:p>
            <a:pPr eaLnBrk="1" hangingPunct="1"/>
            <a:r>
              <a:rPr lang="pt-BR" sz="1200" dirty="0">
                <a:hlinkClick r:id="rId9" tooltip="Vasco da Gama"/>
              </a:rPr>
              <a:t>Vasco da Gama</a:t>
            </a:r>
            <a:r>
              <a:rPr lang="pt-BR" sz="1200" dirty="0"/>
              <a:t> à </a:t>
            </a:r>
            <a:r>
              <a:rPr lang="pt-BR" sz="1200" dirty="0">
                <a:hlinkClick r:id="rId10" tooltip="Índia"/>
              </a:rPr>
              <a:t>Índia</a:t>
            </a:r>
            <a:r>
              <a:rPr lang="pt-BR" sz="1200" dirty="0"/>
              <a:t>, </a:t>
            </a:r>
            <a:r>
              <a:rPr lang="pt-BR" sz="1200" dirty="0">
                <a:hlinkClick r:id="rId11" tooltip="Cristóvão Colombo"/>
              </a:rPr>
              <a:t>Colombo</a:t>
            </a:r>
            <a:r>
              <a:rPr lang="pt-BR" sz="1200" dirty="0"/>
              <a:t> </a:t>
            </a:r>
            <a:r>
              <a:rPr lang="pt-BR" sz="1200" dirty="0" smtClean="0"/>
              <a:t>à </a:t>
            </a:r>
            <a:r>
              <a:rPr lang="pt-BR" sz="1200" dirty="0" smtClean="0">
                <a:hlinkClick r:id="rId12" tooltip="América Central"/>
              </a:rPr>
              <a:t>América </a:t>
            </a:r>
            <a:r>
              <a:rPr lang="pt-BR" sz="1200" dirty="0">
                <a:hlinkClick r:id="rId12" tooltip="América Central"/>
              </a:rPr>
              <a:t>Central</a:t>
            </a:r>
            <a:r>
              <a:rPr lang="pt-BR" sz="1200" dirty="0"/>
              <a:t>, </a:t>
            </a:r>
            <a:r>
              <a:rPr lang="pt-BR" sz="1200" dirty="0">
                <a:hlinkClick r:id="rId13" tooltip="Gaspar Corte Real"/>
              </a:rPr>
              <a:t>Gaspar Corte Real</a:t>
            </a:r>
            <a:r>
              <a:rPr lang="pt-BR" sz="1200" dirty="0"/>
              <a:t> à </a:t>
            </a:r>
            <a:r>
              <a:rPr lang="pt-BR" sz="1200" dirty="0">
                <a:hlinkClick r:id="rId14" tooltip="Terra Nova"/>
              </a:rPr>
              <a:t>Terra Nova</a:t>
            </a:r>
            <a:r>
              <a:rPr lang="pt-BR" sz="1200" dirty="0"/>
              <a:t> </a:t>
            </a:r>
            <a:r>
              <a:rPr lang="pt-BR" sz="1200" dirty="0" smtClean="0"/>
              <a:t>e </a:t>
            </a:r>
            <a:r>
              <a:rPr lang="pt-BR" sz="1200" dirty="0" smtClean="0">
                <a:hlinkClick r:id="rId15" tooltip="Pedro Álvares Cabral"/>
              </a:rPr>
              <a:t>Pedro </a:t>
            </a:r>
            <a:r>
              <a:rPr lang="pt-BR" sz="1200" dirty="0">
                <a:hlinkClick r:id="rId15" tooltip="Pedro Álvares Cabral"/>
              </a:rPr>
              <a:t>Álvares Cabral</a:t>
            </a:r>
            <a:r>
              <a:rPr lang="pt-BR" sz="1200" dirty="0"/>
              <a:t> ao </a:t>
            </a:r>
            <a:r>
              <a:rPr lang="pt-BR" sz="1200" dirty="0">
                <a:hlinkClick r:id="rId16" tooltip="Brasil"/>
              </a:rPr>
              <a:t>Brasil</a:t>
            </a:r>
            <a:r>
              <a:rPr lang="pt-BR" sz="1200" dirty="0"/>
              <a:t>, </a:t>
            </a:r>
          </a:p>
          <a:p>
            <a:pPr eaLnBrk="1" hangingPunct="1"/>
            <a:r>
              <a:rPr lang="pt-BR" sz="1200" dirty="0"/>
              <a:t>com meridiano </a:t>
            </a:r>
            <a:r>
              <a:rPr lang="pt-BR" sz="1200" dirty="0" err="1"/>
              <a:t>de</a:t>
            </a:r>
            <a:r>
              <a:rPr lang="pt-BR" sz="1200" dirty="0" err="1">
                <a:hlinkClick r:id="rId17" tooltip="Tratado de Tordesilhas"/>
              </a:rPr>
              <a:t>Tordesillas</a:t>
            </a:r>
            <a:r>
              <a:rPr lang="pt-BR" sz="1200" dirty="0"/>
              <a:t> assinalado. Biblioteca </a:t>
            </a:r>
            <a:r>
              <a:rPr lang="pt-BR" sz="1200" dirty="0" err="1"/>
              <a:t>estense</a:t>
            </a:r>
            <a:r>
              <a:rPr lang="pt-BR" sz="1200" dirty="0"/>
              <a:t> universitária de Modena.</a:t>
            </a:r>
            <a:endParaRPr lang="en-US" sz="1200" dirty="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Prof. Dr. Manoel Itaqui</a:t>
            </a:r>
          </a:p>
        </p:txBody>
      </p:sp>
      <p:pic>
        <p:nvPicPr>
          <p:cNvPr id="37891" name="Picture 3" descr="C:\www\oc1.tif"/>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447800" y="1957388"/>
            <a:ext cx="7010400"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Hora, Meteorologia, Sismografia</a:t>
            </a:r>
          </a:p>
        </p:txBody>
      </p:sp>
      <p:pic>
        <p:nvPicPr>
          <p:cNvPr id="38915" name="Picture 3" descr="C:\www\oc2.tif"/>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600200" y="1981200"/>
            <a:ext cx="65532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1026" descr="C:\www\ocme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52538"/>
            <a:ext cx="377825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027"/>
          <p:cNvSpPr>
            <a:spLocks noGrp="1" noChangeArrowheads="1"/>
          </p:cNvSpPr>
          <p:nvPr>
            <p:ph type="title"/>
          </p:nvPr>
        </p:nvSpPr>
        <p:spPr>
          <a:xfrm>
            <a:off x="1066800" y="304800"/>
            <a:ext cx="7772400" cy="1143000"/>
          </a:xfrm>
        </p:spPr>
        <p:txBody>
          <a:bodyPr/>
          <a:lstStyle/>
          <a:p>
            <a:pPr eaLnBrk="1" hangingPunct="1"/>
            <a:r>
              <a:rPr lang="pt-BR" smtClean="0"/>
              <a:t>Torre de meteorologia</a:t>
            </a:r>
            <a:endParaRPr lang="en-US" smtClean="0"/>
          </a:p>
        </p:txBody>
      </p:sp>
      <p:sp>
        <p:nvSpPr>
          <p:cNvPr id="39940" name="Text Box 1028"/>
          <p:cNvSpPr txBox="1">
            <a:spLocks noChangeArrowheads="1"/>
          </p:cNvSpPr>
          <p:nvPr/>
        </p:nvSpPr>
        <p:spPr bwMode="auto">
          <a:xfrm>
            <a:off x="7070725" y="60610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1914</a:t>
            </a:r>
            <a:endParaRPr lang="en-US"/>
          </a:p>
        </p:txBody>
      </p:sp>
    </p:spTree>
  </p:cSld>
  <p:clrMapOvr>
    <a:masterClrMapping/>
  </p:clrMapOvr>
  <p:transition xmlns:p14="http://schemas.microsoft.com/office/powerpoint/2010/main" advTm="7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www\oc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1355725" y="803275"/>
            <a:ext cx="32162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t>Equatorial de Paul Ferdinand Gautier (1842-1909)</a:t>
            </a:r>
          </a:p>
          <a:p>
            <a:pPr algn="ctr" eaLnBrk="1" hangingPunct="1"/>
            <a:r>
              <a:rPr lang="en-US"/>
              <a:t>Constructeur d’instruments de pr</a:t>
            </a:r>
            <a:r>
              <a:rPr lang="pt-BR"/>
              <a:t>écision, Paris</a:t>
            </a:r>
            <a:endParaRPr lang="en-US"/>
          </a:p>
          <a:p>
            <a:pPr algn="ctr" eaLnBrk="1" hangingPunct="1"/>
            <a:r>
              <a:rPr lang="en-US"/>
              <a:t>190mm</a:t>
            </a:r>
          </a:p>
        </p:txBody>
      </p:sp>
    </p:spTree>
  </p:cSld>
  <p:clrMapOvr>
    <a:masterClrMapping/>
  </p:clrMapOvr>
  <p:transition xmlns:p14="http://schemas.microsoft.com/office/powerpoint/2010/main" advTm="7000"/>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pt-BR" smtClean="0"/>
              <a:t>Luneta Gautier </a:t>
            </a:r>
            <a:br>
              <a:rPr lang="pt-BR" smtClean="0"/>
            </a:br>
            <a:r>
              <a:rPr lang="pt-BR" smtClean="0"/>
              <a:t>19cm</a:t>
            </a:r>
            <a:endParaRPr lang="en-US" smtClean="0"/>
          </a:p>
        </p:txBody>
      </p:sp>
      <p:pic>
        <p:nvPicPr>
          <p:cNvPr id="41987" name="Picture 4" descr="C:\www\lune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143000"/>
            <a:ext cx="3568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C:\www\gautier.jpg"/>
          <p:cNvPicPr>
            <a:picLocks noChangeAspect="1" noChangeArrowheads="1"/>
          </p:cNvPicPr>
          <p:nvPr/>
        </p:nvPicPr>
        <p:blipFill>
          <a:blip r:embed="rId3">
            <a:extLst>
              <a:ext uri="{28A0092B-C50C-407E-A947-70E740481C1C}">
                <a14:useLocalDpi xmlns:a14="http://schemas.microsoft.com/office/drawing/2010/main" val="0"/>
              </a:ext>
            </a:extLst>
          </a:blip>
          <a:srcRect l="2475" t="1666" r="3456"/>
          <a:stretch>
            <a:fillRect/>
          </a:stretch>
        </p:blipFill>
        <p:spPr bwMode="auto">
          <a:xfrm>
            <a:off x="1524000" y="1905000"/>
            <a:ext cx="2895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5" descr="C:\www\o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850"/>
            <a:ext cx="914400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a:xfrm>
            <a:off x="0" y="-304800"/>
            <a:ext cx="7772400" cy="1143000"/>
          </a:xfrm>
        </p:spPr>
        <p:txBody>
          <a:bodyPr/>
          <a:lstStyle/>
          <a:p>
            <a:pPr eaLnBrk="1" hangingPunct="1"/>
            <a:r>
              <a:rPr lang="en-US" smtClean="0"/>
              <a:t>Sala da Hora 1909</a:t>
            </a:r>
          </a:p>
        </p:txBody>
      </p:sp>
    </p:spTree>
  </p:cSld>
  <p:clrMapOvr>
    <a:masterClrMapping/>
  </p:clrMapOvr>
  <p:transition xmlns:p14="http://schemas.microsoft.com/office/powerpoint/2010/main" advTm="7000"/>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1026" descr="D:\oc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027" descr="D:\pendulaOppermann191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075" y="0"/>
            <a:ext cx="397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pt-BR" smtClean="0"/>
              <a:t>Serviço da Hora</a:t>
            </a:r>
            <a:endParaRPr lang="en-US" smtClean="0"/>
          </a:p>
        </p:txBody>
      </p:sp>
      <p:sp>
        <p:nvSpPr>
          <p:cNvPr id="45059" name="Text Box 3"/>
          <p:cNvSpPr txBox="1">
            <a:spLocks noChangeArrowheads="1"/>
          </p:cNvSpPr>
          <p:nvPr/>
        </p:nvSpPr>
        <p:spPr bwMode="auto">
          <a:xfrm>
            <a:off x="1143000" y="1828800"/>
            <a:ext cx="71548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1912 – 6 de setembro, chegado do astrônomo alemão</a:t>
            </a:r>
          </a:p>
          <a:p>
            <a:pPr eaLnBrk="1" hangingPunct="1"/>
            <a:r>
              <a:rPr lang="pt-BR"/>
              <a:t>Dr. Frederico Rahnenfihrer (1883-1919). Usando o Círculo Meridiano Gautier, determinou a hora com precisão de 0,03 a 0,05 s e em 19 de novembro de 1912 iluminou a lâmpada encarnada de 400 velas sobre a cúpula do Instituto Ginasial Júlio de Castilhos, as 17:55 e apagando (sinal principal) as 20:00 hr, visível de toda zona sul da cidade.</a:t>
            </a:r>
          </a:p>
          <a:p>
            <a:pPr eaLnBrk="1" hangingPunct="1"/>
            <a:r>
              <a:rPr lang="pt-BR"/>
              <a:t>1918 – 2o sinal da hora, no torreão da Intendência Municipal.</a:t>
            </a:r>
          </a:p>
          <a:p>
            <a:pPr eaLnBrk="1" hangingPunct="1"/>
            <a:r>
              <a:rPr lang="pt-BR"/>
              <a:t>1922 – 3o sinal da hora, nos altos do Palecete Rocco</a:t>
            </a:r>
          </a:p>
          <a:p>
            <a:pPr eaLnBrk="1" hangingPunct="1"/>
            <a:r>
              <a:rPr lang="pt-BR"/>
              <a:t>1926 – 4o sinal da hora, nos altos da Casa Masson</a:t>
            </a:r>
          </a:p>
          <a:p>
            <a:pPr eaLnBrk="1" hangingPunct="1"/>
            <a:r>
              <a:rPr lang="pt-BR"/>
              <a:t>1939 – 5o sinal da hora, no alto do Edifíco Santa Rosa</a:t>
            </a:r>
            <a:endParaRPr lang="en-US"/>
          </a:p>
        </p:txBody>
      </p:sp>
    </p:spTree>
  </p:cSld>
  <p:clrMapOvr>
    <a:masterClrMapping/>
  </p:clrMapOvr>
  <p:transition xmlns:p14="http://schemas.microsoft.com/office/powerpoint/2010/main" advTm="7000"/>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pt-BR" smtClean="0"/>
              <a:t>Instituto de Meteorologia</a:t>
            </a:r>
            <a:endParaRPr lang="en-US" smtClean="0"/>
          </a:p>
        </p:txBody>
      </p:sp>
      <p:sp>
        <p:nvSpPr>
          <p:cNvPr id="46083" name="Text Box 3"/>
          <p:cNvSpPr txBox="1">
            <a:spLocks noChangeArrowheads="1"/>
          </p:cNvSpPr>
          <p:nvPr/>
        </p:nvSpPr>
        <p:spPr bwMode="auto">
          <a:xfrm>
            <a:off x="990600" y="2209800"/>
            <a:ext cx="89058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1922 – separando-se do Instituto de Astronomia e Meteorologia, </a:t>
            </a:r>
          </a:p>
          <a:p>
            <a:pPr eaLnBrk="1" hangingPunct="1"/>
            <a:r>
              <a:rPr lang="pt-BR"/>
              <a:t>muda-se para o prédio da atual Rádio da Universidade,</a:t>
            </a:r>
          </a:p>
          <a:p>
            <a:pPr eaLnBrk="1" hangingPunct="1"/>
            <a:r>
              <a:rPr lang="pt-BR"/>
              <a:t>Dr. Ladislau Coussirat Araújo(1889-1929).</a:t>
            </a:r>
            <a:endParaRPr lang="en-US"/>
          </a:p>
        </p:txBody>
      </p:sp>
    </p:spTree>
  </p:cSld>
  <p:clrMapOvr>
    <a:masterClrMapping/>
  </p:clrMapOvr>
  <p:transition xmlns:p14="http://schemas.microsoft.com/office/powerpoint/2010/main" advTm="7000"/>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descr="C:\www\oc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0" y="381000"/>
            <a:ext cx="9175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600" dirty="0"/>
              <a:t>Em </a:t>
            </a:r>
            <a:r>
              <a:rPr lang="pt-BR" sz="1600" dirty="0">
                <a:hlinkClick r:id="rId2" tooltip="1455"/>
              </a:rPr>
              <a:t>1455</a:t>
            </a:r>
            <a:r>
              <a:rPr lang="pt-BR" sz="1600" dirty="0"/>
              <a:t> é emitida a </a:t>
            </a:r>
            <a:r>
              <a:rPr lang="pt-BR" sz="1600" dirty="0">
                <a:hlinkClick r:id="rId3" tooltip="Bula"/>
              </a:rPr>
              <a:t>bula</a:t>
            </a:r>
            <a:r>
              <a:rPr lang="pt-BR" sz="1600" dirty="0"/>
              <a:t> </a:t>
            </a:r>
            <a:r>
              <a:rPr lang="pt-BR" sz="1600" dirty="0" err="1">
                <a:hlinkClick r:id="rId4" tooltip="Romanus Pontifex"/>
              </a:rPr>
              <a:t>Romanus</a:t>
            </a:r>
            <a:r>
              <a:rPr lang="pt-BR" sz="1600" dirty="0">
                <a:hlinkClick r:id="rId4" tooltip="Romanus Pontifex"/>
              </a:rPr>
              <a:t> </a:t>
            </a:r>
            <a:r>
              <a:rPr lang="pt-BR" sz="1600" dirty="0" err="1">
                <a:hlinkClick r:id="rId4" tooltip="Romanus Pontifex"/>
              </a:rPr>
              <a:t>Pontifex</a:t>
            </a:r>
            <a:r>
              <a:rPr lang="pt-BR" sz="1600" dirty="0"/>
              <a:t> do </a:t>
            </a:r>
            <a:r>
              <a:rPr lang="pt-BR" sz="1600" dirty="0">
                <a:hlinkClick r:id="rId5" tooltip="Papa Nicolau V"/>
              </a:rPr>
              <a:t>Papa Nicolau V</a:t>
            </a:r>
            <a:r>
              <a:rPr lang="pt-BR" sz="1600" dirty="0"/>
              <a:t> confirmando as explorações portuguesas e</a:t>
            </a:r>
          </a:p>
          <a:p>
            <a:pPr eaLnBrk="1" hangingPunct="1"/>
            <a:r>
              <a:rPr lang="pt-BR" sz="1600" dirty="0"/>
              <a:t>Declarando que todas as terras e mares descobertos a sul do Bojador e do cabo são pertença dos reis de</a:t>
            </a:r>
          </a:p>
          <a:p>
            <a:pPr eaLnBrk="1" hangingPunct="1"/>
            <a:r>
              <a:rPr lang="pt-BR" sz="1600" dirty="0"/>
              <a:t>Portugal, que poderá cobrar impostos sobre a navegação e comércio.</a:t>
            </a:r>
          </a:p>
          <a:p>
            <a:pPr eaLnBrk="1" hangingPunct="1"/>
            <a:r>
              <a:rPr lang="pt-BR" sz="1600" dirty="0"/>
              <a:t>O </a:t>
            </a:r>
            <a:r>
              <a:rPr lang="pt-BR" sz="1600" dirty="0" smtClean="0"/>
              <a:t>projeto </a:t>
            </a:r>
            <a:r>
              <a:rPr lang="pt-BR" sz="1600" dirty="0"/>
              <a:t>para o caminho marítimo para a Índia foi delineado por D. João II  (1455-1495) como medida de </a:t>
            </a:r>
          </a:p>
          <a:p>
            <a:pPr eaLnBrk="1" hangingPunct="1"/>
            <a:r>
              <a:rPr lang="pt-BR" sz="1600" dirty="0"/>
              <a:t>r</a:t>
            </a:r>
            <a:r>
              <a:rPr lang="pt-BR" sz="1600" dirty="0" smtClean="0"/>
              <a:t>edução </a:t>
            </a:r>
            <a:r>
              <a:rPr lang="pt-BR" sz="1600" dirty="0"/>
              <a:t>dos custos nas trocas comerciais com a Ásia e tentativa de monopolizar o comércio das especiarias.</a:t>
            </a:r>
          </a:p>
          <a:p>
            <a:pPr eaLnBrk="1" hangingPunct="1"/>
            <a:r>
              <a:rPr lang="pt-BR" sz="1600" dirty="0"/>
              <a:t>Em </a:t>
            </a:r>
            <a:r>
              <a:rPr lang="pt-BR" sz="1600" dirty="0">
                <a:hlinkClick r:id="rId6" tooltip="1492"/>
              </a:rPr>
              <a:t>1492</a:t>
            </a:r>
            <a:r>
              <a:rPr lang="pt-BR" sz="1600" dirty="0"/>
              <a:t>, </a:t>
            </a:r>
            <a:r>
              <a:rPr lang="pt-BR" sz="1600" dirty="0">
                <a:hlinkClick r:id="rId7" tooltip="Abraão Zacuto"/>
              </a:rPr>
              <a:t>Abraão </a:t>
            </a:r>
            <a:r>
              <a:rPr lang="pt-BR" sz="1600" dirty="0" err="1">
                <a:hlinkClick r:id="rId7" tooltip="Abraão Zacuto"/>
              </a:rPr>
              <a:t>Zacuto</a:t>
            </a:r>
            <a:r>
              <a:rPr lang="pt-BR" sz="1600" dirty="0"/>
              <a:t>  é expulso da </a:t>
            </a:r>
            <a:r>
              <a:rPr lang="pt-BR" sz="1600" dirty="0">
                <a:hlinkClick r:id="rId8" tooltip="Espanha"/>
              </a:rPr>
              <a:t>Espanha</a:t>
            </a:r>
            <a:r>
              <a:rPr lang="pt-BR" sz="1600" dirty="0"/>
              <a:t> por ser </a:t>
            </a:r>
            <a:r>
              <a:rPr lang="pt-BR" sz="1600" dirty="0">
                <a:hlinkClick r:id="rId9" tooltip="Judeu"/>
              </a:rPr>
              <a:t>judeu</a:t>
            </a:r>
            <a:r>
              <a:rPr lang="pt-BR" sz="1600" dirty="0"/>
              <a:t>, i</a:t>
            </a:r>
            <a:r>
              <a:rPr lang="pt-BR" sz="1600" dirty="0" smtClean="0"/>
              <a:t>ndo </a:t>
            </a:r>
            <a:r>
              <a:rPr lang="pt-BR" sz="1600" dirty="0"/>
              <a:t>viver </a:t>
            </a:r>
            <a:r>
              <a:rPr lang="pt-BR" sz="1600" dirty="0" smtClean="0"/>
              <a:t>em </a:t>
            </a:r>
            <a:r>
              <a:rPr lang="pt-BR" sz="1600" dirty="0"/>
              <a:t>Portugal, </a:t>
            </a:r>
            <a:r>
              <a:rPr lang="pt-BR" sz="1600" dirty="0" err="1" smtClean="0"/>
              <a:t>levanndo</a:t>
            </a:r>
            <a:r>
              <a:rPr lang="pt-BR" sz="1600" dirty="0" smtClean="0"/>
              <a:t> </a:t>
            </a:r>
            <a:r>
              <a:rPr lang="pt-BR" sz="1600" dirty="0"/>
              <a:t>consigo as</a:t>
            </a:r>
          </a:p>
          <a:p>
            <a:pPr eaLnBrk="1" hangingPunct="1"/>
            <a:r>
              <a:rPr lang="pt-BR" sz="1600" dirty="0"/>
              <a:t> </a:t>
            </a:r>
            <a:r>
              <a:rPr lang="pt-BR" sz="1600" dirty="0">
                <a:hlinkClick r:id="rId10" tooltip="Tábuas astronómicas"/>
              </a:rPr>
              <a:t>tábuas astronómicas</a:t>
            </a:r>
            <a:r>
              <a:rPr lang="pt-BR" sz="1600" dirty="0"/>
              <a:t> que ajudariam os navegadores portugueses no mar.</a:t>
            </a:r>
          </a:p>
          <a:p>
            <a:pPr eaLnBrk="1" hangingPunct="1"/>
            <a:r>
              <a:rPr lang="en-US" sz="1600" b="1" dirty="0"/>
              <a:t>Abraão ben Samuel Zacuto</a:t>
            </a:r>
            <a:r>
              <a:rPr lang="en-US" sz="1600" dirty="0"/>
              <a:t> (</a:t>
            </a:r>
            <a:r>
              <a:rPr lang="en-US" sz="1600" dirty="0">
                <a:hlinkClick r:id="rId11" tooltip="1450"/>
              </a:rPr>
              <a:t>1450</a:t>
            </a:r>
            <a:r>
              <a:rPr lang="en-US" sz="1600" dirty="0"/>
              <a:t> -</a:t>
            </a:r>
            <a:r>
              <a:rPr lang="en-US" sz="1600" dirty="0">
                <a:hlinkClick r:id="rId12" tooltip="1510"/>
              </a:rPr>
              <a:t>1510</a:t>
            </a:r>
            <a:r>
              <a:rPr lang="en-US" sz="1600" dirty="0"/>
              <a:t>) </a:t>
            </a:r>
            <a:r>
              <a:rPr lang="en-US" sz="1600" dirty="0" err="1"/>
              <a:t>foi</a:t>
            </a:r>
            <a:r>
              <a:rPr lang="en-US" sz="1600" dirty="0"/>
              <a:t> um </a:t>
            </a:r>
            <a:r>
              <a:rPr lang="en-US" sz="1600" dirty="0" err="1"/>
              <a:t>rabino</a:t>
            </a:r>
            <a:r>
              <a:rPr lang="en-US" sz="1600" dirty="0"/>
              <a:t>, professor de </a:t>
            </a:r>
            <a:r>
              <a:rPr lang="en-US" sz="1600" dirty="0" err="1"/>
              <a:t>astronomia</a:t>
            </a:r>
            <a:r>
              <a:rPr lang="en-US" sz="1600" dirty="0"/>
              <a:t> </a:t>
            </a:r>
            <a:r>
              <a:rPr lang="en-US" sz="1600" dirty="0" err="1"/>
              <a:t>na</a:t>
            </a:r>
            <a:r>
              <a:rPr lang="en-US" sz="1600" dirty="0"/>
              <a:t> </a:t>
            </a:r>
            <a:r>
              <a:rPr lang="en-US" sz="1600" dirty="0" err="1"/>
              <a:t>Universidade</a:t>
            </a:r>
            <a:endParaRPr lang="en-US" sz="1600" dirty="0"/>
          </a:p>
          <a:p>
            <a:pPr eaLnBrk="1" hangingPunct="1"/>
            <a:r>
              <a:rPr lang="en-US" sz="1600" dirty="0"/>
              <a:t>de Salamanca, </a:t>
            </a:r>
            <a:r>
              <a:rPr lang="en-US" sz="1600" dirty="0" err="1"/>
              <a:t>matemático</a:t>
            </a:r>
            <a:r>
              <a:rPr lang="en-US" sz="1600" dirty="0"/>
              <a:t> e </a:t>
            </a:r>
            <a:r>
              <a:rPr lang="en-US" sz="1600" dirty="0" err="1"/>
              <a:t>historiador</a:t>
            </a:r>
            <a:r>
              <a:rPr lang="en-US" sz="1600" dirty="0"/>
              <a:t> </a:t>
            </a:r>
            <a:r>
              <a:rPr lang="en-US" sz="1600" dirty="0" err="1">
                <a:hlinkClick r:id="rId9" tooltip="Judeu"/>
              </a:rPr>
              <a:t>judeu</a:t>
            </a:r>
            <a:r>
              <a:rPr lang="en-US" sz="1600" dirty="0"/>
              <a:t> </a:t>
            </a:r>
            <a:r>
              <a:rPr lang="en-US" sz="1600" dirty="0" err="1"/>
              <a:t>que</a:t>
            </a:r>
            <a:r>
              <a:rPr lang="en-US" sz="1600" dirty="0"/>
              <a:t> </a:t>
            </a:r>
            <a:r>
              <a:rPr lang="en-US" sz="1600" dirty="0" err="1"/>
              <a:t>serviu</a:t>
            </a:r>
            <a:r>
              <a:rPr lang="en-US" sz="1600" dirty="0"/>
              <a:t> </a:t>
            </a:r>
            <a:r>
              <a:rPr lang="en-US" sz="1600" dirty="0" err="1"/>
              <a:t>na</a:t>
            </a:r>
            <a:r>
              <a:rPr lang="en-US" sz="1600" dirty="0"/>
              <a:t> </a:t>
            </a:r>
            <a:r>
              <a:rPr lang="en-US" sz="1600" dirty="0" err="1"/>
              <a:t>corte</a:t>
            </a:r>
            <a:r>
              <a:rPr lang="en-US" sz="1600" dirty="0"/>
              <a:t> do </a:t>
            </a:r>
            <a:r>
              <a:rPr lang="en-US" sz="1600" dirty="0" err="1"/>
              <a:t>Rei</a:t>
            </a:r>
            <a:r>
              <a:rPr lang="en-US" sz="1600" dirty="0"/>
              <a:t> </a:t>
            </a:r>
            <a:r>
              <a:rPr lang="en-US" sz="1600" dirty="0">
                <a:hlinkClick r:id="rId13" tooltip="João II de Portugal"/>
              </a:rPr>
              <a:t>D. </a:t>
            </a:r>
            <a:r>
              <a:rPr lang="en-US" sz="1600" dirty="0" err="1">
                <a:hlinkClick r:id="rId13" tooltip="João II de Portugal"/>
              </a:rPr>
              <a:t>João</a:t>
            </a:r>
            <a:r>
              <a:rPr lang="en-US" sz="1600" dirty="0">
                <a:hlinkClick r:id="rId13" tooltip="João II de Portugal"/>
              </a:rPr>
              <a:t> II de Portugal</a:t>
            </a:r>
            <a:r>
              <a:rPr lang="en-US" sz="1600" dirty="0"/>
              <a:t>.</a:t>
            </a:r>
          </a:p>
          <a:p>
            <a:pPr eaLnBrk="1" hangingPunct="1"/>
            <a:r>
              <a:rPr lang="pt-BR" sz="1600" dirty="0"/>
              <a:t>Foi o autor de um novo e melhorado </a:t>
            </a:r>
            <a:r>
              <a:rPr lang="pt-BR" sz="1600" dirty="0">
                <a:hlinkClick r:id="rId14" tooltip="Astrolábio"/>
              </a:rPr>
              <a:t>Astrolábio</a:t>
            </a:r>
            <a:r>
              <a:rPr lang="pt-BR" sz="1600" dirty="0"/>
              <a:t>, que ensinou os navegantes portugueses a utilizar, e também </a:t>
            </a:r>
          </a:p>
          <a:p>
            <a:pPr eaLnBrk="1" hangingPunct="1"/>
            <a:r>
              <a:rPr lang="pt-BR" sz="1600" dirty="0"/>
              <a:t>de melhoradas </a:t>
            </a:r>
            <a:r>
              <a:rPr lang="pt-BR" sz="1600" dirty="0">
                <a:hlinkClick r:id="rId10" tooltip="Tábuas astronómicas"/>
              </a:rPr>
              <a:t>tábuas astronómicas</a:t>
            </a:r>
            <a:r>
              <a:rPr lang="pt-BR" sz="1600" dirty="0"/>
              <a:t> que ajudaram a orientação das </a:t>
            </a:r>
            <a:r>
              <a:rPr lang="pt-BR" sz="1600" dirty="0">
                <a:hlinkClick r:id="rId15" tooltip="Caravelas"/>
              </a:rPr>
              <a:t>caravelas</a:t>
            </a:r>
            <a:r>
              <a:rPr lang="pt-BR" sz="1600" dirty="0"/>
              <a:t> portuguesas no alto-mar, através</a:t>
            </a:r>
          </a:p>
          <a:p>
            <a:pPr eaLnBrk="1" hangingPunct="1"/>
            <a:r>
              <a:rPr lang="pt-BR" sz="1600" dirty="0"/>
              <a:t>de cálculos a partir de observações com o </a:t>
            </a:r>
            <a:r>
              <a:rPr lang="pt-BR" sz="1600" dirty="0">
                <a:hlinkClick r:id="rId14" tooltip="Astrolábio"/>
              </a:rPr>
              <a:t>Astrolábio</a:t>
            </a:r>
            <a:r>
              <a:rPr lang="pt-BR" sz="1600" dirty="0"/>
              <a:t>. As suas contribuições salvaram sem dúvida a vida de </a:t>
            </a:r>
          </a:p>
          <a:p>
            <a:pPr eaLnBrk="1" hangingPunct="1"/>
            <a:r>
              <a:rPr lang="pt-BR" sz="1600" dirty="0"/>
              <a:t>muitos marinheiros portugueses e permitiriam as descobertas do </a:t>
            </a:r>
            <a:r>
              <a:rPr lang="pt-BR" sz="1600" dirty="0">
                <a:hlinkClick r:id="rId16" tooltip="Brasil"/>
              </a:rPr>
              <a:t>Brasil</a:t>
            </a:r>
            <a:r>
              <a:rPr lang="pt-BR" sz="1600" dirty="0"/>
              <a:t> e do caminho marítimo para a </a:t>
            </a:r>
            <a:r>
              <a:rPr lang="pt-BR" sz="1600" dirty="0">
                <a:hlinkClick r:id="rId17" tooltip="Índia"/>
              </a:rPr>
              <a:t>Índia</a:t>
            </a:r>
            <a:r>
              <a:rPr lang="pt-BR" sz="1600" dirty="0"/>
              <a:t>.</a:t>
            </a:r>
          </a:p>
          <a:p>
            <a:pPr eaLnBrk="1" hangingPunct="1"/>
            <a:r>
              <a:rPr lang="pt-BR" sz="1600" dirty="0"/>
              <a:t>Ainda em Espanha, escreveu e publicou um tratado notável de astronomia em </a:t>
            </a:r>
            <a:r>
              <a:rPr lang="pt-BR" sz="1600" dirty="0">
                <a:hlinkClick r:id="rId18" tooltip="Hebraico"/>
              </a:rPr>
              <a:t>hebraico</a:t>
            </a:r>
            <a:r>
              <a:rPr lang="pt-BR" sz="1600" dirty="0"/>
              <a:t>, com o título</a:t>
            </a:r>
          </a:p>
          <a:p>
            <a:pPr eaLnBrk="1" hangingPunct="1"/>
            <a:r>
              <a:rPr lang="pt-BR" sz="1600" i="1" dirty="0">
                <a:hlinkClick r:id="rId19" tooltip="Ha-jibbur Ha-gadol (página não existe)"/>
              </a:rPr>
              <a:t>Ha-</a:t>
            </a:r>
            <a:r>
              <a:rPr lang="pt-BR" sz="1600" i="1" dirty="0" err="1">
                <a:hlinkClick r:id="rId19" tooltip="Ha-jibbur Ha-gadol (página não existe)"/>
              </a:rPr>
              <a:t>jibbur</a:t>
            </a:r>
            <a:r>
              <a:rPr lang="pt-BR" sz="1600" i="1" dirty="0">
                <a:hlinkClick r:id="rId19" tooltip="Ha-jibbur Ha-gadol (página não existe)"/>
              </a:rPr>
              <a:t> Ha-</a:t>
            </a:r>
            <a:r>
              <a:rPr lang="pt-BR" sz="1600" i="1" dirty="0" err="1">
                <a:hlinkClick r:id="rId19" tooltip="Ha-jibbur Ha-gadol (página não existe)"/>
              </a:rPr>
              <a:t>gadol</a:t>
            </a:r>
            <a:r>
              <a:rPr lang="pt-BR" sz="1600" dirty="0"/>
              <a:t>. Publicou na tipografia de </a:t>
            </a:r>
            <a:r>
              <a:rPr lang="pt-BR" sz="1600" dirty="0">
                <a:hlinkClick r:id="rId20" tooltip="Leiria"/>
              </a:rPr>
              <a:t>Leiria</a:t>
            </a:r>
            <a:r>
              <a:rPr lang="pt-BR" sz="1600" dirty="0"/>
              <a:t> de </a:t>
            </a:r>
            <a:r>
              <a:rPr lang="pt-BR" sz="1600" dirty="0">
                <a:hlinkClick r:id="rId21" tooltip="Abraão de Ortas (página não existe)"/>
              </a:rPr>
              <a:t>Abraão de </a:t>
            </a:r>
            <a:r>
              <a:rPr lang="pt-BR" sz="1600" dirty="0" err="1">
                <a:hlinkClick r:id="rId21" tooltip="Abraão de Ortas (página não existe)"/>
              </a:rPr>
              <a:t>Ortas</a:t>
            </a:r>
            <a:r>
              <a:rPr lang="pt-BR" sz="1600" dirty="0"/>
              <a:t> em </a:t>
            </a:r>
            <a:r>
              <a:rPr lang="pt-BR" sz="1600" dirty="0">
                <a:hlinkClick r:id="rId22" tooltip="1496"/>
              </a:rPr>
              <a:t>1496</a:t>
            </a:r>
            <a:r>
              <a:rPr lang="pt-BR" sz="1600" dirty="0"/>
              <a:t> a obra </a:t>
            </a:r>
            <a:r>
              <a:rPr lang="pt-BR" sz="1600" i="1" dirty="0" err="1"/>
              <a:t>Bi'ur</a:t>
            </a:r>
            <a:r>
              <a:rPr lang="pt-BR" sz="1600" i="1" dirty="0"/>
              <a:t> </a:t>
            </a:r>
            <a:r>
              <a:rPr lang="pt-BR" sz="1600" i="1" dirty="0" err="1"/>
              <a:t>Lu?ot</a:t>
            </a:r>
            <a:r>
              <a:rPr lang="pt-BR" sz="1600" dirty="0"/>
              <a:t> ou em </a:t>
            </a:r>
          </a:p>
          <a:p>
            <a:pPr eaLnBrk="1" hangingPunct="1"/>
            <a:r>
              <a:rPr lang="pt-BR" sz="1600" dirty="0"/>
              <a:t>latim </a:t>
            </a:r>
            <a:r>
              <a:rPr lang="pt-BR" sz="1600" i="1" dirty="0" err="1"/>
              <a:t>Almanach</a:t>
            </a:r>
            <a:r>
              <a:rPr lang="pt-BR" sz="1600" i="1" dirty="0"/>
              <a:t> Perpetuum</a:t>
            </a:r>
            <a:r>
              <a:rPr lang="pt-BR" sz="1600" dirty="0"/>
              <a:t>, que viria a ser traduzida em </a:t>
            </a:r>
            <a:r>
              <a:rPr lang="pt-BR" sz="1600" dirty="0">
                <a:hlinkClick r:id="rId23" tooltip="Latim"/>
              </a:rPr>
              <a:t>Latim</a:t>
            </a:r>
            <a:r>
              <a:rPr lang="pt-BR" sz="1600" dirty="0"/>
              <a:t> e </a:t>
            </a:r>
            <a:r>
              <a:rPr lang="pt-BR" sz="1600" dirty="0">
                <a:hlinkClick r:id="rId24" tooltip="Língua castelhana"/>
              </a:rPr>
              <a:t>Castelhano</a:t>
            </a:r>
            <a:r>
              <a:rPr lang="pt-BR" sz="1600" dirty="0"/>
              <a:t>.</a:t>
            </a:r>
          </a:p>
          <a:p>
            <a:pPr eaLnBrk="1" hangingPunct="1"/>
            <a:r>
              <a:rPr lang="pt-BR" sz="1600" dirty="0"/>
              <a:t> Neste livro viriam as tábuas astronómicas para os anos de </a:t>
            </a:r>
            <a:r>
              <a:rPr lang="pt-BR" sz="1600" dirty="0">
                <a:hlinkClick r:id="rId25" tooltip="1497"/>
              </a:rPr>
              <a:t>1497</a:t>
            </a:r>
            <a:r>
              <a:rPr lang="pt-BR" sz="1600" dirty="0"/>
              <a:t>  a </a:t>
            </a:r>
            <a:r>
              <a:rPr lang="pt-BR" sz="1600" dirty="0">
                <a:hlinkClick r:id="rId26" tooltip="1500"/>
              </a:rPr>
              <a:t>1500</a:t>
            </a:r>
            <a:r>
              <a:rPr lang="pt-BR" sz="1600" dirty="0"/>
              <a:t>, que foram</a:t>
            </a:r>
          </a:p>
          <a:p>
            <a:pPr eaLnBrk="1" hangingPunct="1"/>
            <a:r>
              <a:rPr lang="pt-BR" sz="1600" dirty="0"/>
              <a:t> utilizadas, juntamente com o seu astrolábio  melhorado de metal, por </a:t>
            </a:r>
            <a:r>
              <a:rPr lang="pt-BR" sz="1600" dirty="0">
                <a:hlinkClick r:id="rId27" tooltip="Vasco da Gama"/>
              </a:rPr>
              <a:t>Vasco da Gama</a:t>
            </a:r>
          </a:p>
          <a:p>
            <a:pPr eaLnBrk="1" hangingPunct="1"/>
            <a:r>
              <a:rPr lang="pt-BR" sz="1600" dirty="0"/>
              <a:t> e </a:t>
            </a:r>
            <a:r>
              <a:rPr lang="pt-BR" sz="1600" dirty="0">
                <a:hlinkClick r:id="rId28" tooltip="Pedro Álvares Cabral"/>
              </a:rPr>
              <a:t>Pedro Álvares Cabral</a:t>
            </a:r>
            <a:r>
              <a:rPr lang="pt-BR" sz="1600" dirty="0"/>
              <a:t> nas suas viagens.</a:t>
            </a:r>
          </a:p>
          <a:p>
            <a:pPr eaLnBrk="1" hangingPunct="1"/>
            <a:endParaRPr lang="en-US" sz="1600" dirty="0"/>
          </a:p>
        </p:txBody>
      </p:sp>
      <p:pic>
        <p:nvPicPr>
          <p:cNvPr id="5123" name="Picture 2" descr="AlmanachPerpetuum.jpg"/>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096125" y="4114800"/>
            <a:ext cx="2047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astrolabio1616.jpg"/>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800600" y="4953000"/>
            <a:ext cx="944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09600" y="457200"/>
            <a:ext cx="7772400" cy="1143000"/>
          </a:xfrm>
        </p:spPr>
        <p:txBody>
          <a:bodyPr/>
          <a:lstStyle/>
          <a:p>
            <a:pPr eaLnBrk="1" hangingPunct="1"/>
            <a:r>
              <a:rPr lang="pt-BR" smtClean="0"/>
              <a:t>Observatório da UFRGS</a:t>
            </a:r>
            <a:endParaRPr lang="en-US" smtClean="0"/>
          </a:p>
        </p:txBody>
      </p:sp>
      <p:sp>
        <p:nvSpPr>
          <p:cNvPr id="84995" name="Rectangle 3"/>
          <p:cNvSpPr>
            <a:spLocks noGrp="1" noChangeArrowheads="1"/>
          </p:cNvSpPr>
          <p:nvPr>
            <p:ph type="subTitle" idx="1"/>
          </p:nvPr>
        </p:nvSpPr>
        <p:spPr>
          <a:xfrm>
            <a:off x="76200" y="1371600"/>
            <a:ext cx="6400800" cy="1752600"/>
          </a:xfrm>
        </p:spPr>
        <p:txBody>
          <a:bodyPr/>
          <a:lstStyle/>
          <a:p>
            <a:pPr eaLnBrk="1" hangingPunct="1">
              <a:defRPr/>
            </a:pPr>
            <a:r>
              <a:rPr lang="pt-BR" smtClean="0"/>
              <a:t>É o mais antigo observatório do Brasil no seu prédio original!</a:t>
            </a:r>
            <a:endParaRPr lang="en-US" sz="2400" smtClean="0"/>
          </a:p>
        </p:txBody>
      </p:sp>
      <p:pic>
        <p:nvPicPr>
          <p:cNvPr id="48132" name="Picture 4" descr="C:\My Documents\obscentral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81000"/>
            <a:ext cx="30289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C:\Documents and Settings\kepler\Meus documentos\Minhas imagens\urania.jpg"/>
          <p:cNvPicPr>
            <a:picLocks noChangeAspect="1" noChangeArrowheads="1"/>
          </p:cNvPicPr>
          <p:nvPr/>
        </p:nvPicPr>
        <p:blipFill>
          <a:blip r:embed="rId3">
            <a:extLst>
              <a:ext uri="{28A0092B-C50C-407E-A947-70E740481C1C}">
                <a14:useLocalDpi xmlns:a14="http://schemas.microsoft.com/office/drawing/2010/main" val="0"/>
              </a:ext>
            </a:extLst>
          </a:blip>
          <a:srcRect r="2559" b="16583"/>
          <a:stretch>
            <a:fillRect/>
          </a:stretch>
        </p:blipFill>
        <p:spPr bwMode="auto">
          <a:xfrm>
            <a:off x="1524000" y="2362200"/>
            <a:ext cx="3505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90600" y="685800"/>
            <a:ext cx="2590800" cy="1143000"/>
          </a:xfrm>
        </p:spPr>
        <p:txBody>
          <a:bodyPr/>
          <a:lstStyle/>
          <a:p>
            <a:pPr algn="ctr" eaLnBrk="1" hangingPunct="1"/>
            <a:r>
              <a:rPr lang="en-US" smtClean="0"/>
              <a:t>Cronos</a:t>
            </a:r>
            <a:br>
              <a:rPr lang="en-US" smtClean="0"/>
            </a:br>
            <a:r>
              <a:rPr lang="en-US" smtClean="0"/>
              <a:t>(</a:t>
            </a:r>
            <a:r>
              <a:rPr lang="en-US" smtClean="0">
                <a:latin typeface="Symbol" pitchFamily="18" charset="2"/>
              </a:rPr>
              <a:t>Cronoz)</a:t>
            </a:r>
            <a:endParaRPr lang="en-US" smtClean="0"/>
          </a:p>
        </p:txBody>
      </p:sp>
      <p:pic>
        <p:nvPicPr>
          <p:cNvPr id="49155" name="Picture 3" descr="C:\My Documents\cronos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
            <a:ext cx="5321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381000" y="6035675"/>
            <a:ext cx="8499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Painel de F. Sehlatter, 1908, representa o deus Cronos (Saturno para</a:t>
            </a:r>
          </a:p>
          <a:p>
            <a:pPr algn="ctr" eaLnBrk="1" hangingPunct="1"/>
            <a:r>
              <a:rPr lang="pt-BR"/>
              <a:t>os romanos), deus do tempo e da agricultura e pai de Zeus.</a:t>
            </a:r>
          </a:p>
        </p:txBody>
      </p:sp>
    </p:spTree>
  </p:cSld>
  <p:clrMapOvr>
    <a:masterClrMapping/>
  </p:clrMapOvr>
  <p:transition xmlns:p14="http://schemas.microsoft.com/office/powerpoint/2010/main" advTm="7000"/>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pt-BR" smtClean="0"/>
              <a:t>Henri</a:t>
            </a:r>
            <a:br>
              <a:rPr lang="pt-BR" smtClean="0"/>
            </a:br>
            <a:r>
              <a:rPr lang="pt-BR" smtClean="0"/>
              <a:t>Charles</a:t>
            </a:r>
            <a:br>
              <a:rPr lang="pt-BR" smtClean="0"/>
            </a:br>
            <a:r>
              <a:rPr lang="pt-BR" smtClean="0"/>
              <a:t>Morize</a:t>
            </a:r>
            <a:endParaRPr lang="en-US" smtClean="0"/>
          </a:p>
        </p:txBody>
      </p:sp>
      <p:pic>
        <p:nvPicPr>
          <p:cNvPr id="50179" name="Picture 3" descr="C:\Documents and Settings\kepler\Meus documentos\Minhas imagens\Morize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4800"/>
            <a:ext cx="4468813"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1050925" y="6137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endParaRPr lang="pt-BR"/>
          </a:p>
        </p:txBody>
      </p:sp>
      <p:sp>
        <p:nvSpPr>
          <p:cNvPr id="50181" name="Text Box 5"/>
          <p:cNvSpPr txBox="1">
            <a:spLocks noChangeArrowheads="1"/>
          </p:cNvSpPr>
          <p:nvPr/>
        </p:nvSpPr>
        <p:spPr bwMode="auto">
          <a:xfrm>
            <a:off x="1066800" y="5334000"/>
            <a:ext cx="3124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Naturalizado brasileiro como Henrique Morize</a:t>
            </a:r>
          </a:p>
          <a:p>
            <a:pPr eaLnBrk="1" hangingPunct="1"/>
            <a:r>
              <a:rPr lang="pt-BR" sz="1600"/>
              <a:t>Fundador e 1</a:t>
            </a:r>
            <a:r>
              <a:rPr lang="pt-BR" sz="1600" baseline="30000"/>
              <a:t>o </a:t>
            </a:r>
            <a:r>
              <a:rPr lang="pt-BR" sz="1600"/>
              <a:t>Presidente da ABC</a:t>
            </a:r>
          </a:p>
          <a:p>
            <a:pPr eaLnBrk="1" hangingPunct="1"/>
            <a:r>
              <a:rPr lang="pt-BR"/>
              <a:t>Diretor ON 1908-1930</a:t>
            </a:r>
            <a:endParaRPr lang="en-US"/>
          </a:p>
        </p:txBody>
      </p:sp>
      <p:sp>
        <p:nvSpPr>
          <p:cNvPr id="50182" name="Text Box 7"/>
          <p:cNvSpPr txBox="1">
            <a:spLocks noChangeArrowheads="1"/>
          </p:cNvSpPr>
          <p:nvPr/>
        </p:nvSpPr>
        <p:spPr bwMode="auto">
          <a:xfrm>
            <a:off x="1143000" y="2209800"/>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(1860-1930)</a:t>
            </a:r>
            <a:endParaRPr lang="en-US"/>
          </a:p>
        </p:txBody>
      </p:sp>
    </p:spTree>
  </p:cSld>
  <p:clrMapOvr>
    <a:masterClrMapping/>
  </p:clrMapOvr>
  <p:transition xmlns:p14="http://schemas.microsoft.com/office/powerpoint/2010/main" advTm="7000"/>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a:xfrm>
            <a:off x="1219200" y="762000"/>
            <a:ext cx="7772400" cy="4343400"/>
          </a:xfrm>
        </p:spPr>
        <p:txBody>
          <a:bodyPr/>
          <a:lstStyle/>
          <a:p>
            <a:r>
              <a:rPr lang="pt-BR" sz="1400" b="1" dirty="0" smtClean="0"/>
              <a:t>Henri Charles </a:t>
            </a:r>
            <a:r>
              <a:rPr lang="pt-BR" sz="1400" b="1" dirty="0" err="1" smtClean="0"/>
              <a:t>Morize</a:t>
            </a:r>
            <a:r>
              <a:rPr lang="pt-BR" sz="1400" dirty="0" smtClean="0"/>
              <a:t> ou </a:t>
            </a:r>
            <a:r>
              <a:rPr lang="pt-BR" sz="1400" b="1" dirty="0" smtClean="0"/>
              <a:t>Henrique </a:t>
            </a:r>
            <a:r>
              <a:rPr lang="pt-BR" sz="1400" b="1" dirty="0" err="1" smtClean="0"/>
              <a:t>Morize</a:t>
            </a:r>
            <a:r>
              <a:rPr lang="pt-BR" sz="1400" dirty="0" smtClean="0"/>
              <a:t> (</a:t>
            </a:r>
            <a:r>
              <a:rPr lang="pt-BR" sz="1400" dirty="0" err="1" smtClean="0">
                <a:hlinkClick r:id="rId2" tooltip="Beaune"/>
              </a:rPr>
              <a:t>Beaune</a:t>
            </a:r>
            <a:r>
              <a:rPr lang="pt-BR" sz="1400" dirty="0" smtClean="0"/>
              <a:t>, </a:t>
            </a:r>
            <a:r>
              <a:rPr lang="pt-BR" sz="1400" dirty="0" smtClean="0">
                <a:hlinkClick r:id="rId3" tooltip="31 de dezembro"/>
              </a:rPr>
              <a:t>31 de dezembro</a:t>
            </a:r>
            <a:r>
              <a:rPr lang="pt-BR" sz="1400" dirty="0" smtClean="0"/>
              <a:t> de </a:t>
            </a:r>
            <a:r>
              <a:rPr lang="pt-BR" sz="1400" dirty="0" smtClean="0">
                <a:hlinkClick r:id="rId4" tooltip="1860"/>
              </a:rPr>
              <a:t>1860</a:t>
            </a:r>
            <a:r>
              <a:rPr lang="pt-BR" sz="1400" dirty="0" smtClean="0"/>
              <a:t> - </a:t>
            </a:r>
            <a:r>
              <a:rPr lang="pt-BR" sz="1400" dirty="0" smtClean="0">
                <a:hlinkClick r:id="rId5" tooltip="19 de março"/>
              </a:rPr>
              <a:t>19 de março</a:t>
            </a:r>
            <a:r>
              <a:rPr lang="pt-BR" sz="1400" dirty="0" smtClean="0"/>
              <a:t> de </a:t>
            </a:r>
            <a:r>
              <a:rPr lang="pt-BR" sz="1400" dirty="0" smtClean="0">
                <a:hlinkClick r:id="rId6" tooltip="1930"/>
              </a:rPr>
              <a:t>1930</a:t>
            </a:r>
            <a:r>
              <a:rPr lang="pt-BR" sz="1400" dirty="0" smtClean="0"/>
              <a:t>) foi um </a:t>
            </a:r>
            <a:r>
              <a:rPr lang="pt-BR" sz="1400" dirty="0" smtClean="0">
                <a:hlinkClick r:id="rId7" tooltip="Engenheiro"/>
              </a:rPr>
              <a:t>engenheiro </a:t>
            </a:r>
            <a:r>
              <a:rPr lang="pt-BR" sz="1400" dirty="0" err="1" smtClean="0">
                <a:hlinkClick r:id="rId7" tooltip="Engenheiro"/>
              </a:rPr>
              <a:t>industrial</a:t>
            </a:r>
            <a:r>
              <a:rPr lang="pt-BR" sz="1400" dirty="0" err="1" smtClean="0"/>
              <a:t>,</a:t>
            </a:r>
            <a:r>
              <a:rPr lang="pt-BR" sz="1400" dirty="0" err="1" smtClean="0">
                <a:hlinkClick r:id="rId8" tooltip="Geógrafo"/>
              </a:rPr>
              <a:t>geógrafo</a:t>
            </a:r>
            <a:r>
              <a:rPr lang="pt-BR" sz="1400" dirty="0" smtClean="0"/>
              <a:t> e </a:t>
            </a:r>
            <a:r>
              <a:rPr lang="pt-BR" sz="1400" dirty="0" smtClean="0">
                <a:hlinkClick r:id="rId9" tooltip="Engenheiro civil"/>
              </a:rPr>
              <a:t>engenheiro civil</a:t>
            </a:r>
            <a:r>
              <a:rPr lang="pt-BR" sz="1400" dirty="0" smtClean="0"/>
              <a:t> </a:t>
            </a:r>
            <a:r>
              <a:rPr lang="pt-BR" sz="1400" dirty="0" smtClean="0">
                <a:hlinkClick r:id="rId10" tooltip="França"/>
              </a:rPr>
              <a:t>francês</a:t>
            </a:r>
            <a:r>
              <a:rPr lang="pt-BR" sz="1400" dirty="0" smtClean="0"/>
              <a:t>, naturalizado </a:t>
            </a:r>
            <a:r>
              <a:rPr lang="pt-BR" sz="1400" dirty="0" smtClean="0">
                <a:hlinkClick r:id="rId11" tooltip="Brasil"/>
              </a:rPr>
              <a:t>brasileiro</a:t>
            </a:r>
            <a:r>
              <a:rPr lang="pt-BR" sz="1400" dirty="0" smtClean="0"/>
              <a:t>. Trabalhou também como </a:t>
            </a:r>
            <a:r>
              <a:rPr lang="pt-BR" sz="1400" dirty="0" smtClean="0">
                <a:hlinkClick r:id="rId12" tooltip="Astrônomo"/>
              </a:rPr>
              <a:t>astrônomo</a:t>
            </a:r>
            <a:r>
              <a:rPr lang="pt-BR" sz="1400" dirty="0" smtClean="0"/>
              <a:t>. Radicou-se no </a:t>
            </a:r>
            <a:r>
              <a:rPr lang="pt-BR" sz="1400" dirty="0" smtClean="0">
                <a:hlinkClick r:id="rId11" tooltip="Brasil"/>
              </a:rPr>
              <a:t>Brasil</a:t>
            </a:r>
            <a:r>
              <a:rPr lang="pt-BR" sz="1400" dirty="0" smtClean="0"/>
              <a:t> em 1874, tendo sido designado por </a:t>
            </a:r>
            <a:r>
              <a:rPr lang="pt-BR" sz="1400" dirty="0" smtClean="0">
                <a:hlinkClick r:id="rId13" tooltip="Luiz Cruls"/>
              </a:rPr>
              <a:t>Luiz </a:t>
            </a:r>
            <a:r>
              <a:rPr lang="pt-BR" sz="1400" dirty="0" err="1" smtClean="0">
                <a:hlinkClick r:id="rId13" tooltip="Luiz Cruls"/>
              </a:rPr>
              <a:t>Cruls</a:t>
            </a:r>
            <a:r>
              <a:rPr lang="pt-BR" sz="1400" dirty="0" smtClean="0"/>
              <a:t> para chefiar a turma que demarcou o vértice S.E. do </a:t>
            </a:r>
            <a:r>
              <a:rPr lang="pt-BR" sz="1400" dirty="0" smtClean="0">
                <a:hlinkClick r:id="rId14" tooltip="Distrito Federal"/>
              </a:rPr>
              <a:t>Distrito Federal</a:t>
            </a:r>
            <a:r>
              <a:rPr lang="pt-BR" sz="1400" dirty="0" smtClean="0"/>
              <a:t> </a:t>
            </a:r>
            <a:r>
              <a:rPr lang="pt-BR" sz="1400" baseline="30000" dirty="0" smtClean="0">
                <a:hlinkClick r:id="rId15"/>
              </a:rPr>
              <a:t>[1]</a:t>
            </a:r>
            <a:r>
              <a:rPr lang="pt-BR" sz="1400" dirty="0" smtClean="0"/>
              <a:t>. Foi o primeiro presidente da </a:t>
            </a:r>
            <a:r>
              <a:rPr lang="pt-BR" sz="1400" dirty="0" smtClean="0">
                <a:hlinkClick r:id="rId16" tooltip="Academia Brasileira de Ciências"/>
              </a:rPr>
              <a:t>Academia Brasileira de Ciências</a:t>
            </a:r>
            <a:r>
              <a:rPr lang="pt-BR" sz="1400" dirty="0" smtClean="0"/>
              <a:t> (ABC) de </a:t>
            </a:r>
            <a:r>
              <a:rPr lang="pt-BR" sz="1400" dirty="0" smtClean="0">
                <a:hlinkClick r:id="rId17" tooltip="1916"/>
              </a:rPr>
              <a:t>1916</a:t>
            </a:r>
            <a:r>
              <a:rPr lang="pt-BR" sz="1400" dirty="0" smtClean="0"/>
              <a:t> a </a:t>
            </a:r>
            <a:r>
              <a:rPr lang="pt-BR" sz="1400" dirty="0" smtClean="0">
                <a:hlinkClick r:id="rId18" tooltip="1926"/>
              </a:rPr>
              <a:t>1926</a:t>
            </a:r>
            <a:r>
              <a:rPr lang="pt-BR" sz="1400" dirty="0" smtClean="0"/>
              <a:t> e diretor do </a:t>
            </a:r>
            <a:r>
              <a:rPr lang="pt-BR" sz="1400" dirty="0" smtClean="0">
                <a:hlinkClick r:id="rId19" tooltip="Observatório Nacional"/>
              </a:rPr>
              <a:t>Observatório Nacional</a:t>
            </a:r>
            <a:r>
              <a:rPr lang="pt-BR" sz="1400" dirty="0" smtClean="0"/>
              <a:t> (ON) entre </a:t>
            </a:r>
            <a:r>
              <a:rPr lang="pt-BR" sz="1400" dirty="0" smtClean="0">
                <a:hlinkClick r:id="rId20" tooltip="1908"/>
              </a:rPr>
              <a:t>1908</a:t>
            </a:r>
            <a:r>
              <a:rPr lang="pt-BR" sz="1400" dirty="0" smtClean="0"/>
              <a:t> e </a:t>
            </a:r>
            <a:r>
              <a:rPr lang="pt-BR" sz="1400" dirty="0" smtClean="0">
                <a:hlinkClick r:id="rId21" tooltip="1929"/>
              </a:rPr>
              <a:t>1929</a:t>
            </a:r>
            <a:r>
              <a:rPr lang="pt-BR" sz="1400" dirty="0" smtClean="0"/>
              <a:t>. Era também Doutor em Ciências Físicas e Matemáticas e foi 2º Comissário da Comissão da República Argentina (</a:t>
            </a:r>
            <a:r>
              <a:rPr lang="pt-BR" sz="1400" dirty="0" smtClean="0">
                <a:hlinkClick r:id="rId22" tooltip="1902"/>
              </a:rPr>
              <a:t>1902</a:t>
            </a:r>
            <a:r>
              <a:rPr lang="pt-BR" sz="1400" dirty="0" smtClean="0"/>
              <a:t>-</a:t>
            </a:r>
            <a:r>
              <a:rPr lang="pt-BR" sz="1400" dirty="0" smtClean="0">
                <a:hlinkClick r:id="rId23" tooltip="1904"/>
              </a:rPr>
              <a:t>1904</a:t>
            </a:r>
            <a:r>
              <a:rPr lang="pt-BR" sz="1400" dirty="0" smtClean="0"/>
              <a:t>) do </a:t>
            </a:r>
            <a:r>
              <a:rPr lang="pt-BR" sz="1400" dirty="0" smtClean="0">
                <a:hlinkClick r:id="rId24" tooltip="Ministério das Relações Exteriores"/>
              </a:rPr>
              <a:t>Ministério das Relações Exteriores</a:t>
            </a:r>
            <a:r>
              <a:rPr lang="pt-BR" sz="1400" dirty="0" smtClean="0"/>
              <a:t>.</a:t>
            </a:r>
            <a:br>
              <a:rPr lang="pt-BR" sz="1400" dirty="0" smtClean="0"/>
            </a:br>
            <a:r>
              <a:rPr lang="pt-BR" sz="1400" dirty="0" smtClean="0"/>
              <a:t/>
            </a:r>
            <a:br>
              <a:rPr lang="pt-BR" sz="1400" dirty="0" smtClean="0"/>
            </a:br>
            <a:r>
              <a:rPr lang="pt-BR" sz="1400" dirty="0" smtClean="0"/>
              <a:t>Nasceu em </a:t>
            </a:r>
            <a:r>
              <a:rPr lang="pt-BR" sz="1400" dirty="0" err="1" smtClean="0">
                <a:hlinkClick r:id="rId2" tooltip="Beaune"/>
              </a:rPr>
              <a:t>Beaune</a:t>
            </a:r>
            <a:r>
              <a:rPr lang="pt-BR" sz="1400" dirty="0" smtClean="0"/>
              <a:t> (</a:t>
            </a:r>
            <a:r>
              <a:rPr lang="pt-BR" sz="1400" dirty="0" smtClean="0">
                <a:hlinkClick r:id="rId10" tooltip="França"/>
              </a:rPr>
              <a:t>França</a:t>
            </a:r>
            <a:r>
              <a:rPr lang="pt-BR" sz="1400" dirty="0" smtClean="0"/>
              <a:t>) tendo se naturalizado brasileiro em 1884, quando passou a ser aluno-astrônomo no ON. Teve problemas de saúde o que o levou a completar o curso de engenheiro industrial somente em 1890. No ano seguinte, assumiu o cargo de astrônomo no ON, onde já desempenhava o cargo de 3º astrônomo. Foi também catedrático de física experimental na </a:t>
            </a:r>
            <a:r>
              <a:rPr lang="pt-BR" sz="1400" dirty="0" smtClean="0">
                <a:hlinkClick r:id="rId25" tooltip="Escola Politécnica do Rio de Janeiro"/>
              </a:rPr>
              <a:t>Escola Politécnica do Rio de Janeiro</a:t>
            </a:r>
            <a:r>
              <a:rPr lang="pt-BR" sz="1400" dirty="0" smtClean="0"/>
              <a:t> de 1898 a 1925.</a:t>
            </a:r>
            <a:br>
              <a:rPr lang="pt-BR" sz="1400" dirty="0" smtClean="0"/>
            </a:br>
            <a:r>
              <a:rPr lang="pt-BR" sz="1400" dirty="0" smtClean="0"/>
              <a:t>Em 1908, assumiu a direção do ON, cargo que ocupou por 20 anos. Organizou e chefiou a missão brasileira que observou o </a:t>
            </a:r>
            <a:r>
              <a:rPr lang="pt-BR" sz="1400" dirty="0" smtClean="0">
                <a:hlinkClick r:id="rId26" tooltip="Eclipse"/>
              </a:rPr>
              <a:t>eclipse</a:t>
            </a:r>
            <a:r>
              <a:rPr lang="pt-BR" sz="1400" dirty="0" smtClean="0"/>
              <a:t> </a:t>
            </a:r>
            <a:r>
              <a:rPr lang="pt-BR" sz="1400" dirty="0" err="1" smtClean="0"/>
              <a:t>em</a:t>
            </a:r>
            <a:r>
              <a:rPr lang="pt-BR" sz="1400" dirty="0" err="1" smtClean="0">
                <a:hlinkClick r:id="rId27" tooltip="Sobral"/>
              </a:rPr>
              <a:t>Sobral</a:t>
            </a:r>
            <a:r>
              <a:rPr lang="pt-BR" sz="1400" dirty="0" smtClean="0"/>
              <a:t> em 1919. Participou, em 1916, como membro fundador da </a:t>
            </a:r>
            <a:r>
              <a:rPr lang="pt-BR" sz="1400" dirty="0" smtClean="0">
                <a:hlinkClick r:id="rId28" tooltip="Sociedade Brasileira de Ciências"/>
              </a:rPr>
              <a:t>Sociedade Brasileira de Ciências</a:t>
            </a:r>
            <a:r>
              <a:rPr lang="pt-BR" sz="1400" dirty="0" smtClean="0"/>
              <a:t> (mais tarde, Academia Brasileira de Ciências), da qual foi presidente até 1926, quando passou a ser membro benemérito.</a:t>
            </a:r>
            <a:r>
              <a:rPr lang="pt-BR" dirty="0" smtClean="0"/>
              <a:t/>
            </a:r>
            <a:br>
              <a:rPr lang="pt-BR" dirty="0" smtClean="0"/>
            </a:br>
            <a:endParaRPr lang="en-US" dirty="0" smtClean="0"/>
          </a:p>
        </p:txBody>
      </p:sp>
    </p:spTree>
  </p:cSld>
  <p:clrMapOvr>
    <a:masterClrMapping/>
  </p:clrMapOvr>
  <p:transition xmlns:p14="http://schemas.microsoft.com/office/powerpoint/2010/main" advTm="7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pt-BR" sz="3600" smtClean="0"/>
              <a:t>Observatório da Escola Polytechnica, RJ</a:t>
            </a:r>
            <a:endParaRPr lang="en-US" sz="3600" smtClean="0"/>
          </a:p>
        </p:txBody>
      </p:sp>
      <p:pic>
        <p:nvPicPr>
          <p:cNvPr id="52227" name="Picture 3" descr="C:\Meus documentos\on\valongo_3.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143000" y="1524000"/>
            <a:ext cx="7924800"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2057400" y="6477000"/>
            <a:ext cx="591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Luneta equatorial Cook &amp; Sons 30cm, de 1910</a:t>
            </a:r>
            <a:endParaRPr lang="en-US"/>
          </a:p>
        </p:txBody>
      </p:sp>
    </p:spTree>
  </p:cSld>
  <p:clrMapOvr>
    <a:masterClrMapping/>
  </p:clrMapOvr>
  <p:transition xmlns:p14="http://schemas.microsoft.com/office/powerpoint/2010/main" advTm="7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pt-BR" smtClean="0"/>
              <a:t>Observatório de São Paulo 1912</a:t>
            </a:r>
            <a:endParaRPr lang="en-US" smtClean="0"/>
          </a:p>
        </p:txBody>
      </p:sp>
      <p:pic>
        <p:nvPicPr>
          <p:cNvPr id="53251" name="Picture 3" descr="C:\Meus documentos\Minhas figuras\obspau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4037013"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1111250" y="6424613"/>
            <a:ext cx="7423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2200"/>
              <a:t>Luneta Bardou 110mm, Meridiana Heyde 68mm e Zeiss 175mm</a:t>
            </a:r>
            <a:endParaRPr lang="en-US" sz="2200"/>
          </a:p>
        </p:txBody>
      </p:sp>
      <p:sp>
        <p:nvSpPr>
          <p:cNvPr id="53253" name="Text Box 8"/>
          <p:cNvSpPr txBox="1">
            <a:spLocks noChangeArrowheads="1"/>
          </p:cNvSpPr>
          <p:nvPr/>
        </p:nvSpPr>
        <p:spPr bwMode="auto">
          <a:xfrm>
            <a:off x="7010400" y="5426075"/>
            <a:ext cx="2130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Av. Paulista, 69</a:t>
            </a:r>
          </a:p>
          <a:p>
            <a:pPr algn="ctr" eaLnBrk="1" hangingPunct="1"/>
            <a:r>
              <a:rPr lang="pt-BR"/>
              <a:t>até 1941</a:t>
            </a:r>
            <a:endParaRPr lang="en-US"/>
          </a:p>
        </p:txBody>
      </p:sp>
    </p:spTree>
  </p:cSld>
  <p:clrMapOvr>
    <a:masterClrMapping/>
  </p:clrMapOvr>
  <p:transition xmlns:p14="http://schemas.microsoft.com/office/powerpoint/2010/main" advTm="7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pPr eaLnBrk="1" hangingPunct="1"/>
            <a:r>
              <a:rPr lang="pt-BR" smtClean="0"/>
              <a:t>Eclipse em Sobral 1919</a:t>
            </a:r>
            <a:endParaRPr lang="en-US" smtClean="0"/>
          </a:p>
        </p:txBody>
      </p:sp>
      <p:pic>
        <p:nvPicPr>
          <p:cNvPr id="54275" name="Picture 1027" descr="C:\Meus documentos\on\EclipseSobral.bmp"/>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l="3334" t="8041" r="1649" b="2448"/>
          <a:stretch>
            <a:fillRect/>
          </a:stretch>
        </p:blipFill>
        <p:spPr bwMode="auto">
          <a:xfrm>
            <a:off x="457200" y="1524000"/>
            <a:ext cx="8686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028" descr="C:\Meus documentos\on\Eclisobr.tif"/>
          <p:cNvPicPr>
            <a:picLocks noChangeAspect="1" noChangeArrowheads="1"/>
          </p:cNvPicPr>
          <p:nvPr/>
        </p:nvPicPr>
        <p:blipFill>
          <a:blip r:embed="rId3">
            <a:extLst>
              <a:ext uri="{28A0092B-C50C-407E-A947-70E740481C1C}">
                <a14:useLocalDpi xmlns:a14="http://schemas.microsoft.com/office/drawing/2010/main" val="0"/>
              </a:ext>
            </a:extLst>
          </a:blip>
          <a:srcRect t="5263" b="10527"/>
          <a:stretch>
            <a:fillRect/>
          </a:stretch>
        </p:blipFill>
        <p:spPr bwMode="auto">
          <a:xfrm>
            <a:off x="3124200" y="3886200"/>
            <a:ext cx="26781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p:txBody>
          <a:bodyPr/>
          <a:lstStyle/>
          <a:p>
            <a:pPr eaLnBrk="1" hangingPunct="1"/>
            <a:r>
              <a:rPr lang="pt-BR" smtClean="0"/>
              <a:t>Eclipse</a:t>
            </a:r>
          </a:p>
        </p:txBody>
      </p:sp>
      <p:pic>
        <p:nvPicPr>
          <p:cNvPr id="55299" name="Imagem 2" descr="sobralexperimen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m 3" descr="sobraltelescop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995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sob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3513138"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CaixaDeTexto 5"/>
          <p:cNvSpPr txBox="1">
            <a:spLocks noChangeArrowheads="1"/>
          </p:cNvSpPr>
          <p:nvPr/>
        </p:nvSpPr>
        <p:spPr bwMode="auto">
          <a:xfrm>
            <a:off x="0" y="0"/>
            <a:ext cx="39671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1800"/>
              <a:t>Einstein: “The ideia my mind conceived </a:t>
            </a:r>
          </a:p>
          <a:p>
            <a:pPr eaLnBrk="1" hangingPunct="1"/>
            <a:r>
              <a:rPr lang="en-US" sz="1800"/>
              <a:t>was proven in the sunny sky of Brazil</a:t>
            </a:r>
            <a:r>
              <a:rPr lang="pt-BR" sz="1800"/>
              <a:t>”</a:t>
            </a:r>
          </a:p>
          <a:p>
            <a:pPr eaLnBrk="1" hangingPunct="1"/>
            <a:r>
              <a:rPr lang="pt-BR" sz="1800"/>
              <a:t>                                                    1919</a:t>
            </a:r>
            <a:endParaRPr lang="en-US" sz="1800"/>
          </a:p>
        </p:txBody>
      </p:sp>
      <p:pic>
        <p:nvPicPr>
          <p:cNvPr id="55303" name="Picture 3" descr="einstein"/>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0" y="3724275"/>
            <a:ext cx="2209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5900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pt-BR" sz="4000" smtClean="0"/>
              <a:t>Observatório Nacional desde 1889</a:t>
            </a:r>
            <a:endParaRPr lang="en-US" sz="4000" smtClean="0"/>
          </a:p>
        </p:txBody>
      </p:sp>
      <p:pic>
        <p:nvPicPr>
          <p:cNvPr id="56323" name="Picture 3" descr="C:\Meus documentos\Minhas figuras\on.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447800" y="1828800"/>
            <a:ext cx="68437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1295400" y="5943600"/>
            <a:ext cx="71961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No local atual, no Morro de São Januário, Rio de Janeiro </a:t>
            </a:r>
          </a:p>
          <a:p>
            <a:pPr algn="ctr" eaLnBrk="1" hangingPunct="1"/>
            <a:r>
              <a:rPr lang="pt-BR"/>
              <a:t>desde 1922</a:t>
            </a:r>
            <a:endParaRPr lang="en-US"/>
          </a:p>
        </p:txBody>
      </p:sp>
    </p:spTree>
  </p:cSld>
  <p:clrMapOvr>
    <a:masterClrMapping/>
  </p:clrMapOvr>
  <p:transition xmlns:p14="http://schemas.microsoft.com/office/powerpoint/2010/main" advTm="7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pt-BR" smtClean="0"/>
              <a:t>Einstein em 1925 no ON</a:t>
            </a:r>
            <a:endParaRPr lang="en-US" smtClean="0"/>
          </a:p>
        </p:txBody>
      </p:sp>
      <p:pic>
        <p:nvPicPr>
          <p:cNvPr id="57347" name="Picture 3" descr="A:\einstein.jpg"/>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524000" y="1905000"/>
            <a:ext cx="7010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2895600" y="6500813"/>
            <a:ext cx="41640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2200"/>
              <a:t>com Mourize e funcionários do ON</a:t>
            </a:r>
            <a:endParaRPr lang="en-US" sz="2200"/>
          </a:p>
        </p:txBody>
      </p:sp>
    </p:spTree>
  </p:cSld>
  <p:clrMapOvr>
    <a:masterClrMapping/>
  </p:clrMapOvr>
  <p:transition xmlns:p14="http://schemas.microsoft.com/office/powerpoint/2010/main"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Navegações Portuguesas</a:t>
            </a:r>
            <a:endParaRPr lang="pt-BR" dirty="0"/>
          </a:p>
        </p:txBody>
      </p:sp>
      <p:sp>
        <p:nvSpPr>
          <p:cNvPr id="3" name="Espaço Reservado para Conteúdo 2"/>
          <p:cNvSpPr>
            <a:spLocks noGrp="1"/>
          </p:cNvSpPr>
          <p:nvPr>
            <p:ph idx="1"/>
          </p:nvPr>
        </p:nvSpPr>
        <p:spPr/>
        <p:txBody>
          <a:bodyPr/>
          <a:lstStyle/>
          <a:p>
            <a:pPr eaLnBrk="1" hangingPunct="1"/>
            <a:r>
              <a:rPr lang="en-US" sz="2400" b="1" dirty="0"/>
              <a:t>Abraão ben Samuel Zacuto</a:t>
            </a:r>
            <a:r>
              <a:rPr lang="en-US" sz="2400" dirty="0"/>
              <a:t> (</a:t>
            </a:r>
            <a:r>
              <a:rPr lang="en-US" sz="2400" dirty="0">
                <a:hlinkClick r:id="rId2" tooltip="1450"/>
              </a:rPr>
              <a:t>1450</a:t>
            </a:r>
            <a:r>
              <a:rPr lang="en-US" sz="2400" dirty="0"/>
              <a:t> -</a:t>
            </a:r>
            <a:r>
              <a:rPr lang="en-US" sz="2400" dirty="0">
                <a:hlinkClick r:id="rId3" tooltip="1510"/>
              </a:rPr>
              <a:t>1510</a:t>
            </a:r>
            <a:r>
              <a:rPr lang="en-US" sz="2400" dirty="0"/>
              <a:t>) </a:t>
            </a:r>
            <a:r>
              <a:rPr lang="en-US" sz="2400" dirty="0" err="1" smtClean="0"/>
              <a:t>rabino</a:t>
            </a:r>
            <a:r>
              <a:rPr lang="en-US" sz="2400" dirty="0" smtClean="0"/>
              <a:t> e </a:t>
            </a:r>
            <a:r>
              <a:rPr lang="en-US" sz="2400" dirty="0"/>
              <a:t>professor de </a:t>
            </a:r>
            <a:r>
              <a:rPr lang="en-US" sz="2400" dirty="0" err="1"/>
              <a:t>astronomia</a:t>
            </a:r>
            <a:r>
              <a:rPr lang="en-US" sz="2400" dirty="0"/>
              <a:t> </a:t>
            </a:r>
            <a:r>
              <a:rPr lang="en-US" sz="2400" dirty="0" err="1"/>
              <a:t>na</a:t>
            </a:r>
            <a:r>
              <a:rPr lang="en-US" sz="2400" dirty="0"/>
              <a:t> </a:t>
            </a:r>
            <a:r>
              <a:rPr lang="en-US" sz="2400" dirty="0" err="1" smtClean="0"/>
              <a:t>corte</a:t>
            </a:r>
            <a:r>
              <a:rPr lang="en-US" sz="2400" dirty="0" smtClean="0"/>
              <a:t> de D. </a:t>
            </a:r>
            <a:r>
              <a:rPr lang="en-US" sz="2400" dirty="0" err="1" smtClean="0"/>
              <a:t>João</a:t>
            </a:r>
            <a:r>
              <a:rPr lang="en-US" sz="2400" dirty="0" smtClean="0"/>
              <a:t> II, </a:t>
            </a:r>
            <a:r>
              <a:rPr lang="pt-BR" sz="2400" dirty="0"/>
              <a:t>autor de um novo e </a:t>
            </a:r>
            <a:r>
              <a:rPr lang="pt-BR" sz="2400" dirty="0" smtClean="0"/>
              <a:t>melhorado</a:t>
            </a:r>
            <a:r>
              <a:rPr lang="pt-BR" sz="2400" dirty="0"/>
              <a:t> </a:t>
            </a:r>
            <a:r>
              <a:rPr lang="pt-BR" sz="2400" dirty="0">
                <a:hlinkClick r:id="rId4" tooltip="Astrolábio"/>
              </a:rPr>
              <a:t>Astrolábio</a:t>
            </a:r>
            <a:r>
              <a:rPr lang="pt-BR" sz="2400" dirty="0"/>
              <a:t>, que ensinou os navegantes portugueses a utilizar, e também </a:t>
            </a:r>
            <a:r>
              <a:rPr lang="pt-BR" sz="2400" dirty="0" smtClean="0"/>
              <a:t>de </a:t>
            </a:r>
            <a:r>
              <a:rPr lang="pt-BR" sz="2400" dirty="0"/>
              <a:t>melhoradas </a:t>
            </a:r>
            <a:r>
              <a:rPr lang="pt-BR" sz="2400" dirty="0">
                <a:hlinkClick r:id="rId5" tooltip="Tábuas astronómicas"/>
              </a:rPr>
              <a:t>tábuas astronómicas</a:t>
            </a:r>
            <a:r>
              <a:rPr lang="pt-BR" sz="2400" dirty="0"/>
              <a:t> que ajudaram a orientação das </a:t>
            </a:r>
            <a:r>
              <a:rPr lang="pt-BR" sz="2400" dirty="0">
                <a:hlinkClick r:id="rId6" tooltip="Caravelas"/>
              </a:rPr>
              <a:t>caravelas</a:t>
            </a:r>
            <a:r>
              <a:rPr lang="pt-BR" sz="2400" dirty="0"/>
              <a:t> portuguesas no </a:t>
            </a:r>
            <a:r>
              <a:rPr lang="pt-BR" sz="2400" dirty="0" smtClean="0"/>
              <a:t>alto-mar</a:t>
            </a:r>
            <a:endParaRPr lang="pt-BR" sz="2400" dirty="0"/>
          </a:p>
        </p:txBody>
      </p:sp>
      <p:pic>
        <p:nvPicPr>
          <p:cNvPr id="4" name="Picture 3" descr="astrolabio1616.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3800" y="457200"/>
            <a:ext cx="944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lmanachPerpetuum.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400" y="3886200"/>
            <a:ext cx="1743075" cy="233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antino_Planispher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4202356"/>
            <a:ext cx="4191000" cy="195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p:nvPr/>
        </p:nvSpPr>
        <p:spPr>
          <a:xfrm>
            <a:off x="2084751" y="6169967"/>
            <a:ext cx="3831498" cy="1015663"/>
          </a:xfrm>
          <a:prstGeom prst="rect">
            <a:avLst/>
          </a:prstGeom>
          <a:noFill/>
        </p:spPr>
        <p:txBody>
          <a:bodyPr wrap="none" rtlCol="0">
            <a:spAutoFit/>
          </a:bodyPr>
          <a:lstStyle/>
          <a:p>
            <a:r>
              <a:rPr lang="en-US" dirty="0" err="1" smtClean="0"/>
              <a:t>Planisf</a:t>
            </a:r>
            <a:r>
              <a:rPr lang="pt-BR" dirty="0" err="1" smtClean="0"/>
              <a:t>ério</a:t>
            </a:r>
            <a:r>
              <a:rPr lang="pt-BR" dirty="0" smtClean="0"/>
              <a:t> de </a:t>
            </a:r>
            <a:r>
              <a:rPr lang="pt-BR" dirty="0" err="1" smtClean="0"/>
              <a:t>Cantino</a:t>
            </a:r>
            <a:r>
              <a:rPr lang="pt-BR" dirty="0" smtClean="0"/>
              <a:t> (1502)</a:t>
            </a:r>
          </a:p>
          <a:p>
            <a:r>
              <a:rPr lang="pt-BR" sz="1200" dirty="0" smtClean="0"/>
              <a:t>         Biblioteca </a:t>
            </a:r>
            <a:r>
              <a:rPr lang="pt-BR" sz="1200" dirty="0" err="1"/>
              <a:t>estense</a:t>
            </a:r>
            <a:r>
              <a:rPr lang="pt-BR" sz="1200" dirty="0"/>
              <a:t> universitária de Modena</a:t>
            </a:r>
            <a:endParaRPr lang="pt-BR" sz="1200" dirty="0" smtClean="0"/>
          </a:p>
          <a:p>
            <a:endParaRPr lang="pt-BR" dirty="0"/>
          </a:p>
        </p:txBody>
      </p:sp>
      <p:sp>
        <p:nvSpPr>
          <p:cNvPr id="8" name="CaixaDeTexto 7"/>
          <p:cNvSpPr txBox="1"/>
          <p:nvPr/>
        </p:nvSpPr>
        <p:spPr>
          <a:xfrm>
            <a:off x="6747652" y="6248400"/>
            <a:ext cx="2268570" cy="307777"/>
          </a:xfrm>
          <a:prstGeom prst="rect">
            <a:avLst/>
          </a:prstGeom>
          <a:noFill/>
        </p:spPr>
        <p:txBody>
          <a:bodyPr wrap="none" rtlCol="0">
            <a:spAutoFit/>
          </a:bodyPr>
          <a:lstStyle/>
          <a:p>
            <a:r>
              <a:rPr lang="pt-BR" sz="1400" i="1" dirty="0" err="1"/>
              <a:t>Almanach</a:t>
            </a:r>
            <a:r>
              <a:rPr lang="pt-BR" sz="1400" i="1" dirty="0"/>
              <a:t> </a:t>
            </a:r>
            <a:r>
              <a:rPr lang="pt-BR" sz="1400" i="1" dirty="0" smtClean="0"/>
              <a:t>Perpetuum (1496)</a:t>
            </a:r>
            <a:endParaRPr lang="pt-BR" sz="1400" dirty="0"/>
          </a:p>
        </p:txBody>
      </p:sp>
    </p:spTree>
    <p:extLst>
      <p:ext uri="{BB962C8B-B14F-4D97-AF65-F5344CB8AC3E}">
        <p14:creationId xmlns:p14="http://schemas.microsoft.com/office/powerpoint/2010/main" val="3098268663"/>
      </p:ext>
    </p:extLst>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43000" y="-152400"/>
            <a:ext cx="7772400" cy="1143000"/>
          </a:xfrm>
        </p:spPr>
        <p:txBody>
          <a:bodyPr/>
          <a:lstStyle/>
          <a:p>
            <a:pPr eaLnBrk="1" hangingPunct="1"/>
            <a:r>
              <a:rPr lang="pt-BR" smtClean="0"/>
              <a:t>ON</a:t>
            </a:r>
            <a:endParaRPr lang="en-US" smtClean="0"/>
          </a:p>
        </p:txBody>
      </p:sp>
      <p:pic>
        <p:nvPicPr>
          <p:cNvPr id="58371" name="Picture 3" descr="C:\Documents and Settings\kepler\Meus documentos\Minhas imagens\Campu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67818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609600" y="5229225"/>
            <a:ext cx="8512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Equatorial Heyde 21cm, Equatorial Cooke 32cm, Luneta Zenital</a:t>
            </a:r>
          </a:p>
          <a:p>
            <a:pPr algn="ctr" eaLnBrk="1" hangingPunct="1"/>
            <a:r>
              <a:rPr lang="pt-BR"/>
              <a:t>Talcott 11cm, Equatorial Cooke 45,8cm, Luneta de passagem </a:t>
            </a:r>
          </a:p>
          <a:p>
            <a:pPr algn="ctr" eaLnBrk="1" hangingPunct="1"/>
            <a:r>
              <a:rPr lang="pt-BR"/>
              <a:t>Heyde, Luneta de passagem Bamberg 8cm, Equatorial Heyde 10cm,</a:t>
            </a:r>
          </a:p>
          <a:p>
            <a:pPr algn="ctr" eaLnBrk="1" hangingPunct="1"/>
            <a:r>
              <a:rPr lang="pt-BR"/>
              <a:t>Círculo Meridiano Gautier 20cm, Foto-heliógrafo Zeiss 11cm</a:t>
            </a:r>
            <a:endParaRPr lang="en-US"/>
          </a:p>
        </p:txBody>
      </p:sp>
    </p:spTree>
  </p:cSld>
  <p:clrMapOvr>
    <a:masterClrMapping/>
  </p:clrMapOvr>
  <p:transition xmlns:p14="http://schemas.microsoft.com/office/powerpoint/2010/main" advTm="7000"/>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pt-BR" sz="4000" smtClean="0"/>
              <a:t>Cooke 32cm</a:t>
            </a:r>
            <a:br>
              <a:rPr lang="pt-BR" sz="4000" smtClean="0"/>
            </a:br>
            <a:r>
              <a:rPr lang="pt-BR" sz="4000" smtClean="0"/>
              <a:t>ON</a:t>
            </a:r>
            <a:endParaRPr lang="en-US" sz="4000" smtClean="0"/>
          </a:p>
        </p:txBody>
      </p:sp>
      <p:pic>
        <p:nvPicPr>
          <p:cNvPr id="59395" name="Picture 3" descr="C:\Meus documentos\on\luneta32-O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550"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3092450" y="6477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1893</a:t>
            </a:r>
            <a:endParaRPr lang="en-US"/>
          </a:p>
        </p:txBody>
      </p:sp>
    </p:spTree>
  </p:cSld>
  <p:clrMapOvr>
    <a:masterClrMapping/>
  </p:clrMapOvr>
  <p:transition xmlns:p14="http://schemas.microsoft.com/office/powerpoint/2010/main" advTm="7000"/>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66800" y="152400"/>
            <a:ext cx="7772400" cy="1143000"/>
          </a:xfrm>
        </p:spPr>
        <p:txBody>
          <a:bodyPr/>
          <a:lstStyle/>
          <a:p>
            <a:pPr eaLnBrk="1" hangingPunct="1"/>
            <a:r>
              <a:rPr lang="pt-BR" smtClean="0"/>
              <a:t>Cúpula da Cooke 458mm ON</a:t>
            </a:r>
            <a:endParaRPr lang="en-US" smtClean="0"/>
          </a:p>
        </p:txBody>
      </p:sp>
      <p:pic>
        <p:nvPicPr>
          <p:cNvPr id="60419" name="Picture 3" descr="C:\Documents and Settings\kepler\Meus documentos\Minhas imagens\Cupula46-O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57275"/>
            <a:ext cx="776605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3733800" y="6477000"/>
            <a:ext cx="520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As duas câmaras têm abertura de 250mm</a:t>
            </a:r>
            <a:endParaRPr lang="en-US"/>
          </a:p>
        </p:txBody>
      </p:sp>
      <p:sp>
        <p:nvSpPr>
          <p:cNvPr id="60421" name="Text Box 5"/>
          <p:cNvSpPr txBox="1">
            <a:spLocks noChangeArrowheads="1"/>
          </p:cNvSpPr>
          <p:nvPr/>
        </p:nvSpPr>
        <p:spPr bwMode="auto">
          <a:xfrm>
            <a:off x="212725" y="6477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1922</a:t>
            </a:r>
            <a:endParaRPr lang="en-US"/>
          </a:p>
        </p:txBody>
      </p:sp>
    </p:spTree>
  </p:cSld>
  <p:clrMapOvr>
    <a:masterClrMapping/>
  </p:clrMapOvr>
  <p:transition xmlns:p14="http://schemas.microsoft.com/office/powerpoint/2010/main" advTm="7000"/>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pt-BR" smtClean="0"/>
              <a:t>Observatório do Valongo</a:t>
            </a:r>
            <a:endParaRPr lang="en-US" smtClean="0"/>
          </a:p>
        </p:txBody>
      </p:sp>
      <p:sp>
        <p:nvSpPr>
          <p:cNvPr id="130051" name="Rectangle 3"/>
          <p:cNvSpPr>
            <a:spLocks noGrp="1" noChangeArrowheads="1"/>
          </p:cNvSpPr>
          <p:nvPr>
            <p:ph type="body" idx="1"/>
          </p:nvPr>
        </p:nvSpPr>
        <p:spPr>
          <a:xfrm>
            <a:off x="1169988" y="4267200"/>
            <a:ext cx="7772400" cy="4114800"/>
          </a:xfrm>
        </p:spPr>
        <p:txBody>
          <a:bodyPr/>
          <a:lstStyle/>
          <a:p>
            <a:pPr algn="ctr" eaLnBrk="1" hangingPunct="1">
              <a:buFont typeface="Wingdings" pitchFamily="2" charset="2"/>
              <a:buNone/>
              <a:defRPr/>
            </a:pPr>
            <a:r>
              <a:rPr lang="pt-BR" smtClean="0"/>
              <a:t>Em 1924-26, o Observatório da Escola Polytechnica se transfere para o morro da Conceição, na chácara do Valongo, e passa a se chamar Observatório do Valongo.</a:t>
            </a:r>
            <a:endParaRPr lang="en-US" smtClean="0"/>
          </a:p>
        </p:txBody>
      </p:sp>
      <p:pic>
        <p:nvPicPr>
          <p:cNvPr id="61444" name="Picture 5" descr="D:\UnIlhas\img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05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pt-BR" smtClean="0"/>
              <a:t>Luneta</a:t>
            </a:r>
            <a:br>
              <a:rPr lang="pt-BR" smtClean="0"/>
            </a:br>
            <a:r>
              <a:rPr lang="pt-BR" smtClean="0"/>
              <a:t>Pazos</a:t>
            </a:r>
            <a:endParaRPr lang="en-US" smtClean="0"/>
          </a:p>
        </p:txBody>
      </p:sp>
      <p:pic>
        <p:nvPicPr>
          <p:cNvPr id="62467" name="Picture 4" descr="C:\Documents and Settings\kepler\Meus documentos\Minhas imagens\Paz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09600"/>
            <a:ext cx="517525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pt-BR" smtClean="0"/>
              <a:t>Observatório do Valongo</a:t>
            </a:r>
            <a:endParaRPr lang="en-US" smtClean="0"/>
          </a:p>
        </p:txBody>
      </p:sp>
      <p:pic>
        <p:nvPicPr>
          <p:cNvPr id="63491" name="Picture 3" descr="C:\Meus documentos\on\vistaOV.jpg"/>
          <p:cNvPicPr>
            <a:picLocks noChangeAspect="1" noChangeArrowheads="1"/>
          </p:cNvPicPr>
          <p:nvPr/>
        </p:nvPicPr>
        <p:blipFill>
          <a:blip r:embed="rId2">
            <a:extLst>
              <a:ext uri="{28A0092B-C50C-407E-A947-70E740481C1C}">
                <a14:useLocalDpi xmlns:a14="http://schemas.microsoft.com/office/drawing/2010/main" val="0"/>
              </a:ext>
            </a:extLst>
          </a:blip>
          <a:srcRect t="5556" b="4167"/>
          <a:stretch>
            <a:fillRect/>
          </a:stretch>
        </p:blipFill>
        <p:spPr bwMode="auto">
          <a:xfrm>
            <a:off x="1219200" y="19050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66800" y="381000"/>
            <a:ext cx="4724400" cy="914400"/>
          </a:xfrm>
        </p:spPr>
        <p:txBody>
          <a:bodyPr/>
          <a:lstStyle/>
          <a:p>
            <a:pPr eaLnBrk="1" hangingPunct="1"/>
            <a:r>
              <a:rPr lang="pt-BR" smtClean="0"/>
              <a:t>Observatório</a:t>
            </a:r>
            <a:br>
              <a:rPr lang="pt-BR" smtClean="0"/>
            </a:br>
            <a:r>
              <a:rPr lang="pt-BR" smtClean="0"/>
              <a:t>de São Bento</a:t>
            </a:r>
            <a:endParaRPr lang="en-US" smtClean="0"/>
          </a:p>
        </p:txBody>
      </p:sp>
      <p:pic>
        <p:nvPicPr>
          <p:cNvPr id="64515" name="Picture 3" descr="C:\Documents and Settings\kepler\Meus documentos\Minhas imagens\a4-26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0"/>
            <a:ext cx="5000625"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5"/>
          <p:cNvSpPr txBox="1">
            <a:spLocks noChangeArrowheads="1"/>
          </p:cNvSpPr>
          <p:nvPr/>
        </p:nvSpPr>
        <p:spPr bwMode="auto">
          <a:xfrm>
            <a:off x="1127125" y="4689475"/>
            <a:ext cx="2568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SP </a:t>
            </a:r>
          </a:p>
          <a:p>
            <a:pPr algn="ctr" eaLnBrk="1" hangingPunct="1"/>
            <a:r>
              <a:rPr lang="pt-BR"/>
              <a:t>Refrator de 185mm</a:t>
            </a:r>
          </a:p>
          <a:p>
            <a:pPr algn="ctr" eaLnBrk="1" hangingPunct="1"/>
            <a:r>
              <a:rPr lang="pt-BR"/>
              <a:t>Stein Hill, 1922-39</a:t>
            </a:r>
            <a:endParaRPr lang="en-US"/>
          </a:p>
        </p:txBody>
      </p:sp>
    </p:spTree>
  </p:cSld>
  <p:clrMapOvr>
    <a:masterClrMapping/>
  </p:clrMapOvr>
  <p:transition xmlns:p14="http://schemas.microsoft.com/office/powerpoint/2010/main" advTm="7000"/>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pt-BR" smtClean="0"/>
              <a:t>Alípio</a:t>
            </a:r>
            <a:br>
              <a:rPr lang="pt-BR" smtClean="0"/>
            </a:br>
            <a:r>
              <a:rPr lang="pt-BR" smtClean="0"/>
              <a:t>Leme de</a:t>
            </a:r>
            <a:br>
              <a:rPr lang="pt-BR" smtClean="0"/>
            </a:br>
            <a:r>
              <a:rPr lang="pt-BR" smtClean="0"/>
              <a:t>Oliveira</a:t>
            </a:r>
            <a:endParaRPr lang="en-US" smtClean="0"/>
          </a:p>
        </p:txBody>
      </p:sp>
      <p:pic>
        <p:nvPicPr>
          <p:cNvPr id="65539" name="Picture 5" descr="C:\Documents and Settings\kepler\Meus documentos\Minhas imagens\a1-11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0"/>
            <a:ext cx="497205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6"/>
          <p:cNvSpPr txBox="1">
            <a:spLocks noChangeArrowheads="1"/>
          </p:cNvSpPr>
          <p:nvPr/>
        </p:nvSpPr>
        <p:spPr bwMode="auto">
          <a:xfrm>
            <a:off x="990600" y="6400800"/>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Diretor IAG 1927-1955</a:t>
            </a:r>
            <a:endParaRPr lang="en-US"/>
          </a:p>
        </p:txBody>
      </p:sp>
      <p:pic>
        <p:nvPicPr>
          <p:cNvPr id="65541" name="Picture 7" descr="C:\Documents and Settings\kepler\Meus documentos\Minhas imagens\alipio.tif"/>
          <p:cNvPicPr>
            <a:picLocks noChangeAspect="1" noChangeArrowheads="1"/>
          </p:cNvPicPr>
          <p:nvPr/>
        </p:nvPicPr>
        <p:blipFill>
          <a:blip r:embed="rId3" cstate="print">
            <a:lum bright="-6000" contrast="18000"/>
            <a:extLst>
              <a:ext uri="{28A0092B-C50C-407E-A947-70E740481C1C}">
                <a14:useLocalDpi xmlns:a14="http://schemas.microsoft.com/office/drawing/2010/main" val="0"/>
              </a:ext>
            </a:extLst>
          </a:blip>
          <a:srcRect/>
          <a:stretch>
            <a:fillRect/>
          </a:stretch>
        </p:blipFill>
        <p:spPr bwMode="auto">
          <a:xfrm>
            <a:off x="1295400" y="2438400"/>
            <a:ext cx="2233613"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pt-BR" sz="4000" smtClean="0"/>
              <a:t>Observatório</a:t>
            </a:r>
            <a:br>
              <a:rPr lang="pt-BR" sz="4000" smtClean="0"/>
            </a:br>
            <a:r>
              <a:rPr lang="pt-BR" sz="4000" smtClean="0"/>
              <a:t>da Poli, SP</a:t>
            </a:r>
            <a:br>
              <a:rPr lang="pt-BR" sz="4000" smtClean="0"/>
            </a:br>
            <a:r>
              <a:rPr lang="pt-BR" sz="4000" smtClean="0"/>
              <a:t>1933/36-</a:t>
            </a:r>
            <a:br>
              <a:rPr lang="pt-BR" sz="4000" smtClean="0"/>
            </a:br>
            <a:r>
              <a:rPr lang="pt-BR" sz="4000" smtClean="0"/>
              <a:t>1968</a:t>
            </a:r>
            <a:endParaRPr lang="en-US" sz="4000" smtClean="0"/>
          </a:p>
        </p:txBody>
      </p:sp>
      <p:pic>
        <p:nvPicPr>
          <p:cNvPr id="66563" name="Picture 3" descr="C:\Documents and Settings\kepler\Meus documentos\Minhas imagens\b4-52.gif"/>
          <p:cNvPicPr>
            <a:picLocks noChangeAspect="1" noChangeArrowheads="1"/>
          </p:cNvPicPr>
          <p:nvPr/>
        </p:nvPicPr>
        <p:blipFill>
          <a:blip r:embed="rId2">
            <a:lum bright="6000"/>
            <a:extLst>
              <a:ext uri="{28A0092B-C50C-407E-A947-70E740481C1C}">
                <a14:useLocalDpi xmlns:a14="http://schemas.microsoft.com/office/drawing/2010/main" val="0"/>
              </a:ext>
            </a:extLst>
          </a:blip>
          <a:srcRect l="1750" t="1273" b="2040"/>
          <a:stretch>
            <a:fillRect/>
          </a:stretch>
        </p:blipFill>
        <p:spPr bwMode="auto">
          <a:xfrm>
            <a:off x="3902075" y="457200"/>
            <a:ext cx="45037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1143000" y="2743200"/>
            <a:ext cx="25876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Praça Buenos Aires</a:t>
            </a:r>
          </a:p>
          <a:p>
            <a:pPr eaLnBrk="1" hangingPunct="1"/>
            <a:r>
              <a:rPr lang="pt-BR"/>
              <a:t>Refrator 120 mm</a:t>
            </a:r>
          </a:p>
          <a:p>
            <a:pPr eaLnBrk="1" hangingPunct="1"/>
            <a:r>
              <a:rPr lang="pt-BR"/>
              <a:t>Zeiss</a:t>
            </a:r>
            <a:endParaRPr lang="en-US"/>
          </a:p>
        </p:txBody>
      </p:sp>
    </p:spTree>
  </p:cSld>
  <p:clrMapOvr>
    <a:masterClrMapping/>
  </p:clrMapOvr>
  <p:transition xmlns:p14="http://schemas.microsoft.com/office/powerpoint/2010/main" advTm="7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pt-BR" smtClean="0"/>
              <a:t>Luneta</a:t>
            </a:r>
            <a:br>
              <a:rPr lang="pt-BR" smtClean="0"/>
            </a:br>
            <a:r>
              <a:rPr lang="pt-BR" smtClean="0"/>
              <a:t>120mm</a:t>
            </a:r>
            <a:endParaRPr lang="en-US" smtClean="0"/>
          </a:p>
        </p:txBody>
      </p:sp>
      <p:pic>
        <p:nvPicPr>
          <p:cNvPr id="67587" name="Picture 5" descr="C:\Documents and Settings\kepler\Meus documentos\Minhas imagens\a1-185.gif"/>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3285" t="2563" r="3081" b="2563"/>
          <a:stretch>
            <a:fillRect/>
          </a:stretch>
        </p:blipFill>
        <p:spPr bwMode="auto">
          <a:xfrm>
            <a:off x="3581400" y="457200"/>
            <a:ext cx="4695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Correntes</a:t>
            </a:r>
            <a:r>
              <a:rPr lang="en-US" dirty="0" smtClean="0"/>
              <a:t> </a:t>
            </a:r>
            <a:r>
              <a:rPr lang="en-US" dirty="0" err="1" smtClean="0"/>
              <a:t>Mar</a:t>
            </a:r>
            <a:r>
              <a:rPr lang="en-US" dirty="0" err="1" smtClean="0"/>
              <a:t>itimas</a:t>
            </a:r>
            <a:endParaRPr lang="en-US" dirty="0"/>
          </a:p>
        </p:txBody>
      </p:sp>
      <p:pic>
        <p:nvPicPr>
          <p:cNvPr id="4" name="Content Placeholder 3" descr="currents.png"/>
          <p:cNvPicPr>
            <a:picLocks noGrp="1" noChangeAspect="1"/>
          </p:cNvPicPr>
          <p:nvPr>
            <p:ph idx="1"/>
          </p:nvPr>
        </p:nvPicPr>
        <p:blipFill>
          <a:blip r:embed="rId2">
            <a:extLst>
              <a:ext uri="{28A0092B-C50C-407E-A947-70E740481C1C}">
                <a14:useLocalDpi xmlns:a14="http://schemas.microsoft.com/office/drawing/2010/main" val="0"/>
              </a:ext>
            </a:extLst>
          </a:blip>
          <a:srcRect t="9994" b="9994"/>
          <a:stretch>
            <a:fillRect/>
          </a:stretch>
        </p:blipFill>
        <p:spPr/>
      </p:pic>
    </p:spTree>
    <p:extLst>
      <p:ext uri="{BB962C8B-B14F-4D97-AF65-F5344CB8AC3E}">
        <p14:creationId xmlns:p14="http://schemas.microsoft.com/office/powerpoint/2010/main" val="1561568261"/>
      </p:ext>
    </p:extLst>
  </p:cSld>
  <p:clrMapOvr>
    <a:masterClrMapping/>
  </p:clrMapOvr>
  <p:transition xmlns:p14="http://schemas.microsoft.com/office/powerpoint/2010/main" advTm="7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66800" y="0"/>
            <a:ext cx="7772400" cy="1143000"/>
          </a:xfrm>
        </p:spPr>
        <p:txBody>
          <a:bodyPr/>
          <a:lstStyle/>
          <a:p>
            <a:pPr eaLnBrk="1" hangingPunct="1"/>
            <a:r>
              <a:rPr lang="en-US" sz="3400" smtClean="0"/>
              <a:t>Instituto Astron</a:t>
            </a:r>
            <a:r>
              <a:rPr lang="pt-BR" sz="3400" smtClean="0"/>
              <a:t>ômico e Geofísico da USP</a:t>
            </a:r>
            <a:endParaRPr lang="en-US" sz="3400" smtClean="0"/>
          </a:p>
        </p:txBody>
      </p:sp>
      <p:pic>
        <p:nvPicPr>
          <p:cNvPr id="68611" name="Picture 4" descr="C:\Documents and Settings\kepler\Meus documentos\Minhas imagens\a1-99.gif"/>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447800" y="1143000"/>
            <a:ext cx="7208838"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5"/>
          <p:cNvSpPr txBox="1">
            <a:spLocks noChangeArrowheads="1"/>
          </p:cNvSpPr>
          <p:nvPr/>
        </p:nvSpPr>
        <p:spPr bwMode="auto">
          <a:xfrm>
            <a:off x="5794375" y="6477000"/>
            <a:ext cx="296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Construção 1932-1941</a:t>
            </a:r>
          </a:p>
        </p:txBody>
      </p:sp>
      <p:sp>
        <p:nvSpPr>
          <p:cNvPr id="68613" name="Text Box 6"/>
          <p:cNvSpPr txBox="1">
            <a:spLocks noChangeArrowheads="1"/>
          </p:cNvSpPr>
          <p:nvPr/>
        </p:nvSpPr>
        <p:spPr bwMode="auto">
          <a:xfrm>
            <a:off x="1447800" y="6477000"/>
            <a:ext cx="392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Pavilhão da Grande Equatorial</a:t>
            </a:r>
            <a:endParaRPr lang="en-US"/>
          </a:p>
        </p:txBody>
      </p:sp>
    </p:spTree>
  </p:cSld>
  <p:clrMapOvr>
    <a:masterClrMapping/>
  </p:clrMapOvr>
  <p:transition xmlns:p14="http://schemas.microsoft.com/office/powerpoint/2010/main" advTm="7000"/>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3"/>
          <p:cNvSpPr>
            <a:spLocks noGrp="1" noChangeArrowheads="1"/>
          </p:cNvSpPr>
          <p:nvPr>
            <p:ph type="title"/>
          </p:nvPr>
        </p:nvSpPr>
        <p:spPr/>
        <p:txBody>
          <a:bodyPr/>
          <a:lstStyle/>
          <a:p>
            <a:pPr eaLnBrk="1" hangingPunct="1"/>
            <a:r>
              <a:rPr lang="pt-BR" smtClean="0"/>
              <a:t>IAG</a:t>
            </a:r>
            <a:endParaRPr lang="en-US" smtClean="0"/>
          </a:p>
        </p:txBody>
      </p:sp>
      <p:pic>
        <p:nvPicPr>
          <p:cNvPr id="69635" name="Picture 4" descr="C:\Documents and Settings\kepler\Meus documentos\Minhas imagens\a1-111.gif"/>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l="3305" t="4405" r="1973" b="3090"/>
          <a:stretch>
            <a:fillRect/>
          </a:stretch>
        </p:blipFill>
        <p:spPr bwMode="auto">
          <a:xfrm>
            <a:off x="1905000" y="1524000"/>
            <a:ext cx="68580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5"/>
          <p:cNvSpPr txBox="1">
            <a:spLocks noChangeArrowheads="1"/>
          </p:cNvSpPr>
          <p:nvPr/>
        </p:nvSpPr>
        <p:spPr bwMode="auto">
          <a:xfrm>
            <a:off x="6553200" y="6477000"/>
            <a:ext cx="234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Estátua da Urânia</a:t>
            </a:r>
            <a:endParaRPr lang="en-US"/>
          </a:p>
        </p:txBody>
      </p:sp>
    </p:spTree>
  </p:cSld>
  <p:clrMapOvr>
    <a:masterClrMapping/>
  </p:clrMapOvr>
  <p:transition xmlns:p14="http://schemas.microsoft.com/office/powerpoint/2010/main" advTm="7000"/>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66800" y="304800"/>
            <a:ext cx="7772400" cy="1143000"/>
          </a:xfrm>
        </p:spPr>
        <p:txBody>
          <a:bodyPr/>
          <a:lstStyle/>
          <a:p>
            <a:pPr eaLnBrk="1" hangingPunct="1"/>
            <a:r>
              <a:rPr lang="pt-BR" smtClean="0"/>
              <a:t>IAG</a:t>
            </a:r>
            <a:endParaRPr lang="en-US" smtClean="0"/>
          </a:p>
        </p:txBody>
      </p:sp>
      <p:pic>
        <p:nvPicPr>
          <p:cNvPr id="70659" name="Picture 3" descr="C:\Documents and Settings\kepler\Meus documentos\Minhas imagens\a7-284.gif"/>
          <p:cNvPicPr>
            <a:picLocks noChangeAspect="1" noChangeArrowheads="1"/>
          </p:cNvPicPr>
          <p:nvPr/>
        </p:nvPicPr>
        <p:blipFill>
          <a:blip r:embed="rId2">
            <a:extLst>
              <a:ext uri="{28A0092B-C50C-407E-A947-70E740481C1C}">
                <a14:useLocalDpi xmlns:a14="http://schemas.microsoft.com/office/drawing/2010/main" val="0"/>
              </a:ext>
            </a:extLst>
          </a:blip>
          <a:srcRect l="2837" t="4585" r="3546" b="5089"/>
          <a:stretch>
            <a:fillRect/>
          </a:stretch>
        </p:blipFill>
        <p:spPr bwMode="auto">
          <a:xfrm>
            <a:off x="1371600" y="1219200"/>
            <a:ext cx="7543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1371600" y="6518275"/>
            <a:ext cx="760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Grande equatorial, celostato e refrator Grubb-Parson 200mm</a:t>
            </a:r>
            <a:endParaRPr lang="en-US"/>
          </a:p>
        </p:txBody>
      </p:sp>
    </p:spTree>
  </p:cSld>
  <p:clrMapOvr>
    <a:masterClrMapping/>
  </p:clrMapOvr>
  <p:transition xmlns:p14="http://schemas.microsoft.com/office/powerpoint/2010/main" advTm="7000"/>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143000" y="228600"/>
            <a:ext cx="7772400" cy="1143000"/>
          </a:xfrm>
        </p:spPr>
        <p:txBody>
          <a:bodyPr/>
          <a:lstStyle/>
          <a:p>
            <a:pPr eaLnBrk="1" hangingPunct="1"/>
            <a:r>
              <a:rPr lang="pt-BR" smtClean="0"/>
              <a:t>IAG</a:t>
            </a:r>
            <a:endParaRPr lang="en-US" smtClean="0"/>
          </a:p>
        </p:txBody>
      </p:sp>
      <p:pic>
        <p:nvPicPr>
          <p:cNvPr id="71683" name="Picture 3" descr="C:\Documents and Settings\kepler\Meus documentos\Minhas imagens\a1-191.gif"/>
          <p:cNvPicPr>
            <a:picLocks noChangeAspect="1" noChangeArrowheads="1"/>
          </p:cNvPicPr>
          <p:nvPr/>
        </p:nvPicPr>
        <p:blipFill>
          <a:blip r:embed="rId2">
            <a:lum bright="-6000"/>
            <a:extLst>
              <a:ext uri="{28A0092B-C50C-407E-A947-70E740481C1C}">
                <a14:useLocalDpi xmlns:a14="http://schemas.microsoft.com/office/drawing/2010/main" val="0"/>
              </a:ext>
            </a:extLst>
          </a:blip>
          <a:srcRect l="2115"/>
          <a:stretch>
            <a:fillRect/>
          </a:stretch>
        </p:blipFill>
        <p:spPr bwMode="auto">
          <a:xfrm>
            <a:off x="2133600" y="1295400"/>
            <a:ext cx="7010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4419600" y="6400800"/>
            <a:ext cx="357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Celostato, 6m profundidade</a:t>
            </a:r>
            <a:endParaRPr lang="en-US"/>
          </a:p>
        </p:txBody>
      </p:sp>
    </p:spTree>
  </p:cSld>
  <p:clrMapOvr>
    <a:masterClrMapping/>
  </p:clrMapOvr>
  <p:transition xmlns:p14="http://schemas.microsoft.com/office/powerpoint/2010/main" advTm="7000"/>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pt-BR" smtClean="0"/>
              <a:t>IAG</a:t>
            </a:r>
            <a:endParaRPr lang="en-US" smtClean="0"/>
          </a:p>
        </p:txBody>
      </p:sp>
      <p:pic>
        <p:nvPicPr>
          <p:cNvPr id="72707" name="Picture 4" descr="C:\Documents and Settings\kepler\Meus documentos\Minhas imagens\a1-120.gif"/>
          <p:cNvPicPr>
            <a:picLocks noChangeAspect="1" noChangeArrowheads="1"/>
          </p:cNvPicPr>
          <p:nvPr/>
        </p:nvPicPr>
        <p:blipFill>
          <a:blip r:embed="rId2">
            <a:lum bright="-6000"/>
            <a:extLst>
              <a:ext uri="{28A0092B-C50C-407E-A947-70E740481C1C}">
                <a14:useLocalDpi xmlns:a14="http://schemas.microsoft.com/office/drawing/2010/main" val="0"/>
              </a:ext>
            </a:extLst>
          </a:blip>
          <a:srcRect l="2002" r="1898"/>
          <a:stretch>
            <a:fillRect/>
          </a:stretch>
        </p:blipFill>
        <p:spPr bwMode="auto">
          <a:xfrm>
            <a:off x="1371600" y="1474788"/>
            <a:ext cx="73152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pt-BR" smtClean="0"/>
              <a:t>IAG</a:t>
            </a:r>
            <a:endParaRPr lang="en-US" smtClean="0"/>
          </a:p>
        </p:txBody>
      </p:sp>
      <p:pic>
        <p:nvPicPr>
          <p:cNvPr id="73731" name="Picture 4" descr="C:\Documents and Settings\kepler\Meus documentos\Minhas imagens\a1-184.gif"/>
          <p:cNvPicPr>
            <a:picLocks noChangeAspect="1" noChangeArrowheads="1"/>
          </p:cNvPicPr>
          <p:nvPr/>
        </p:nvPicPr>
        <p:blipFill>
          <a:blip r:embed="rId2">
            <a:extLst>
              <a:ext uri="{28A0092B-C50C-407E-A947-70E740481C1C}">
                <a14:useLocalDpi xmlns:a14="http://schemas.microsoft.com/office/drawing/2010/main" val="0"/>
              </a:ext>
            </a:extLst>
          </a:blip>
          <a:srcRect l="2335" r="1915" b="8255"/>
          <a:stretch>
            <a:fillRect/>
          </a:stretch>
        </p:blipFill>
        <p:spPr bwMode="auto">
          <a:xfrm>
            <a:off x="1295400" y="1447800"/>
            <a:ext cx="7620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5"/>
          <p:cNvSpPr txBox="1">
            <a:spLocks noChangeArrowheads="1"/>
          </p:cNvSpPr>
          <p:nvPr/>
        </p:nvSpPr>
        <p:spPr bwMode="auto">
          <a:xfrm>
            <a:off x="4800600" y="6477000"/>
            <a:ext cx="415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Grubb-Parsons 200mm e oficina</a:t>
            </a:r>
            <a:endParaRPr lang="en-US"/>
          </a:p>
        </p:txBody>
      </p:sp>
    </p:spTree>
  </p:cSld>
  <p:clrMapOvr>
    <a:masterClrMapping/>
  </p:clrMapOvr>
  <p:transition xmlns:p14="http://schemas.microsoft.com/office/powerpoint/2010/main" advTm="7000"/>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90600" y="0"/>
            <a:ext cx="7772400" cy="1143000"/>
          </a:xfrm>
        </p:spPr>
        <p:txBody>
          <a:bodyPr/>
          <a:lstStyle/>
          <a:p>
            <a:pPr eaLnBrk="1" hangingPunct="1"/>
            <a:r>
              <a:rPr lang="pt-BR" smtClean="0"/>
              <a:t>Equipe de Meteorologia</a:t>
            </a:r>
            <a:endParaRPr lang="en-US" smtClean="0"/>
          </a:p>
        </p:txBody>
      </p:sp>
      <p:pic>
        <p:nvPicPr>
          <p:cNvPr id="74755" name="Picture 3" descr="C:\Documents and Settings\kepler\Meus documentos\Minhas imagens\a2-208.gif"/>
          <p:cNvPicPr>
            <a:picLocks noChangeAspect="1" noChangeArrowheads="1"/>
          </p:cNvPicPr>
          <p:nvPr/>
        </p:nvPicPr>
        <p:blipFill>
          <a:blip r:embed="rId2">
            <a:extLst>
              <a:ext uri="{28A0092B-C50C-407E-A947-70E740481C1C}">
                <a14:useLocalDpi xmlns:a14="http://schemas.microsoft.com/office/drawing/2010/main" val="0"/>
              </a:ext>
            </a:extLst>
          </a:blip>
          <a:srcRect l="618" t="1817"/>
          <a:stretch>
            <a:fillRect/>
          </a:stretch>
        </p:blipFill>
        <p:spPr bwMode="auto">
          <a:xfrm>
            <a:off x="1524000" y="838200"/>
            <a:ext cx="7286625"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2971800" y="6400800"/>
            <a:ext cx="4911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Feira na Água Branca em 1930, Alipio</a:t>
            </a:r>
            <a:endParaRPr lang="en-US"/>
          </a:p>
        </p:txBody>
      </p:sp>
    </p:spTree>
  </p:cSld>
  <p:clrMapOvr>
    <a:masterClrMapping/>
  </p:clrMapOvr>
  <p:transition xmlns:p14="http://schemas.microsoft.com/office/powerpoint/2010/main" advTm="7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990600" y="0"/>
            <a:ext cx="7772400" cy="1143000"/>
          </a:xfrm>
        </p:spPr>
        <p:txBody>
          <a:bodyPr/>
          <a:lstStyle/>
          <a:p>
            <a:pPr eaLnBrk="1" hangingPunct="1"/>
            <a:r>
              <a:rPr lang="pt-BR" smtClean="0"/>
              <a:t>IAG</a:t>
            </a:r>
            <a:endParaRPr lang="en-US" smtClean="0"/>
          </a:p>
        </p:txBody>
      </p:sp>
      <p:pic>
        <p:nvPicPr>
          <p:cNvPr id="75779" name="Picture 3" descr="C:\Documents and Settings\kepler\Meus documentos\Minhas imagens\a2-21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800100"/>
            <a:ext cx="80930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pt-BR" smtClean="0"/>
              <a:t>IAG</a:t>
            </a:r>
            <a:endParaRPr lang="en-US" smtClean="0"/>
          </a:p>
        </p:txBody>
      </p:sp>
      <p:pic>
        <p:nvPicPr>
          <p:cNvPr id="76803" name="Picture 3" descr="C:\Documents and Settings\kepler\Meus documentos\Minhas imagens\b1-27.gif"/>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t="2594" r="1968" b="2728"/>
          <a:stretch>
            <a:fillRect/>
          </a:stretch>
        </p:blipFill>
        <p:spPr bwMode="auto">
          <a:xfrm>
            <a:off x="3657600" y="228600"/>
            <a:ext cx="47069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a:off x="1295400" y="4918075"/>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Grubb e oficina</a:t>
            </a:r>
            <a:endParaRPr lang="en-US"/>
          </a:p>
        </p:txBody>
      </p:sp>
    </p:spTree>
  </p:cSld>
  <p:clrMapOvr>
    <a:masterClrMapping/>
  </p:clrMapOvr>
  <p:transition xmlns:p14="http://schemas.microsoft.com/office/powerpoint/2010/main" advTm="7000"/>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pt-BR" smtClean="0"/>
              <a:t>IAG</a:t>
            </a:r>
            <a:endParaRPr lang="en-US" smtClean="0"/>
          </a:p>
        </p:txBody>
      </p:sp>
      <p:pic>
        <p:nvPicPr>
          <p:cNvPr id="77827" name="Picture 3" descr="C:\Documents and Settings\kepler\Meus documentos\Minhas imagens\c1-4.gif"/>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l="2597" t="2905" r="1299"/>
          <a:stretch>
            <a:fillRect/>
          </a:stretch>
        </p:blipFill>
        <p:spPr bwMode="auto">
          <a:xfrm>
            <a:off x="1981200" y="1600200"/>
            <a:ext cx="64008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4419600" y="6324600"/>
            <a:ext cx="4049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Alípio no terraço do Zeiss 1947</a:t>
            </a:r>
            <a:endParaRPr lang="en-US"/>
          </a:p>
        </p:txBody>
      </p:sp>
    </p:spTree>
  </p:cSld>
  <p:clrMapOvr>
    <a:masterClrMapping/>
  </p:clrMapOvr>
  <p:transition xmlns:p14="http://schemas.microsoft.com/office/powerpoint/2010/main" advTm="7000"/>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503238" y="533400"/>
            <a:ext cx="8640762"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sz="1400" dirty="0"/>
              <a:t>Face à chegada de </a:t>
            </a:r>
            <a:r>
              <a:rPr lang="pt-BR" sz="1400" dirty="0">
                <a:hlinkClick r:id="rId2" tooltip="Cristóvão Colombo"/>
              </a:rPr>
              <a:t>Cristóvão Colombo</a:t>
            </a:r>
            <a:r>
              <a:rPr lang="pt-BR" sz="1400" dirty="0"/>
              <a:t> à </a:t>
            </a:r>
            <a:r>
              <a:rPr lang="pt-BR" sz="1400" dirty="0">
                <a:hlinkClick r:id="rId3" tooltip="América"/>
              </a:rPr>
              <a:t>América</a:t>
            </a:r>
            <a:r>
              <a:rPr lang="pt-BR" sz="1400" dirty="0"/>
              <a:t> no mesmo ano 1492, segue-se a promulgação de três </a:t>
            </a:r>
            <a:r>
              <a:rPr lang="pt-BR" sz="1400" dirty="0">
                <a:hlinkClick r:id="rId4" tooltip="Bula"/>
              </a:rPr>
              <a:t>bulas</a:t>
            </a:r>
          </a:p>
          <a:p>
            <a:pPr eaLnBrk="1" hangingPunct="1"/>
            <a:r>
              <a:rPr lang="pt-BR" sz="1400" dirty="0">
                <a:hlinkClick r:id="rId4" tooltip="Bula"/>
              </a:rPr>
              <a:t> papais</a:t>
            </a:r>
            <a:r>
              <a:rPr lang="pt-BR" sz="1400" dirty="0"/>
              <a:t> - as </a:t>
            </a:r>
            <a:r>
              <a:rPr lang="pt-BR" sz="1400" dirty="0">
                <a:hlinkClick r:id="rId5" tooltip="Bulas Alexandrinas"/>
              </a:rPr>
              <a:t>Bulas Alexandrinas</a:t>
            </a:r>
            <a:r>
              <a:rPr lang="pt-BR" sz="1400" dirty="0"/>
              <a:t> - que concediam ao reino de </a:t>
            </a:r>
            <a:r>
              <a:rPr lang="pt-BR" sz="1400" dirty="0">
                <a:hlinkClick r:id="rId6" tooltip="Espanha"/>
              </a:rPr>
              <a:t>Espanha</a:t>
            </a:r>
            <a:r>
              <a:rPr lang="pt-BR" sz="1400" dirty="0"/>
              <a:t> o domínio dessas terras. Cientes da</a:t>
            </a:r>
          </a:p>
          <a:p>
            <a:pPr eaLnBrk="1" hangingPunct="1"/>
            <a:r>
              <a:rPr lang="pt-BR" sz="1400" dirty="0"/>
              <a:t> descoberta de Colombo, </a:t>
            </a:r>
            <a:r>
              <a:rPr lang="pt-BR" sz="1400" dirty="0" smtClean="0"/>
              <a:t>os </a:t>
            </a:r>
            <a:r>
              <a:rPr lang="pt-BR" sz="1400" dirty="0" smtClean="0">
                <a:hlinkClick r:id="rId7" tooltip="Cosmografia"/>
              </a:rPr>
              <a:t>cosmógrafos</a:t>
            </a:r>
            <a:r>
              <a:rPr lang="pt-BR" sz="1400" dirty="0"/>
              <a:t> portugueses argumentaram que a descoberta se encontrava em terras</a:t>
            </a:r>
          </a:p>
          <a:p>
            <a:pPr eaLnBrk="1" hangingPunct="1"/>
            <a:r>
              <a:rPr lang="pt-BR" sz="1400" dirty="0"/>
              <a:t> portuguesas, pelo tratado de </a:t>
            </a:r>
            <a:r>
              <a:rPr lang="pt-BR" sz="1400" dirty="0">
                <a:hlinkClick r:id="rId8" tooltip="1479"/>
              </a:rPr>
              <a:t>1479</a:t>
            </a:r>
            <a:r>
              <a:rPr lang="pt-BR" sz="1400" dirty="0"/>
              <a:t>,  que Portugal negociou com Castela, o </a:t>
            </a:r>
            <a:r>
              <a:rPr lang="pt-BR" sz="1400" dirty="0">
                <a:hlinkClick r:id="rId9" tooltip="Tratado das Alcáçovas-Toledo"/>
              </a:rPr>
              <a:t>Tratado das </a:t>
            </a:r>
            <a:r>
              <a:rPr lang="pt-BR" sz="1400" dirty="0" err="1">
                <a:hlinkClick r:id="rId9" tooltip="Tratado das Alcáçovas-Toledo"/>
              </a:rPr>
              <a:t>Alcáçovas</a:t>
            </a:r>
            <a:r>
              <a:rPr lang="pt-BR" sz="1400" dirty="0">
                <a:hlinkClick r:id="rId9" tooltip="Tratado das Alcáçovas-Toledo"/>
              </a:rPr>
              <a:t>-Toledo</a:t>
            </a:r>
            <a:r>
              <a:rPr lang="pt-BR" sz="1400" dirty="0"/>
              <a:t>,</a:t>
            </a:r>
          </a:p>
          <a:p>
            <a:pPr eaLnBrk="1" hangingPunct="1"/>
            <a:r>
              <a:rPr lang="pt-BR" sz="1400" dirty="0"/>
              <a:t>dividia as terras descobertas e a descobrir por um </a:t>
            </a:r>
            <a:r>
              <a:rPr lang="pt-BR" sz="1400" dirty="0">
                <a:hlinkClick r:id="rId10" tooltip="Paralelo"/>
              </a:rPr>
              <a:t>paralelo</a:t>
            </a:r>
            <a:r>
              <a:rPr lang="pt-BR" sz="1400" dirty="0"/>
              <a:t> na altura das </a:t>
            </a:r>
            <a:r>
              <a:rPr lang="pt-BR" sz="1400" dirty="0">
                <a:hlinkClick r:id="rId11" tooltip="Canárias"/>
              </a:rPr>
              <a:t>Canárias</a:t>
            </a:r>
            <a:r>
              <a:rPr lang="pt-BR" sz="1400" dirty="0"/>
              <a:t>, dividindo o mundo em dois </a:t>
            </a:r>
          </a:p>
          <a:p>
            <a:pPr eaLnBrk="1" hangingPunct="1"/>
            <a:r>
              <a:rPr lang="pt-BR" sz="1400" dirty="0">
                <a:hlinkClick r:id="rId12" tooltip="Hemisfério (geografia)"/>
              </a:rPr>
              <a:t>hemisférios</a:t>
            </a:r>
            <a:r>
              <a:rPr lang="pt-BR" sz="1400" dirty="0"/>
              <a:t>: a norte, para a Coroa de Castela; e a sul, para a Coroa de Portugal.  </a:t>
            </a:r>
          </a:p>
          <a:p>
            <a:pPr eaLnBrk="1" hangingPunct="1"/>
            <a:r>
              <a:rPr lang="pt-BR" sz="1400" dirty="0">
                <a:hlinkClick r:id="rId13" tooltip="João II de Portugal"/>
              </a:rPr>
              <a:t>D. João II</a:t>
            </a:r>
            <a:r>
              <a:rPr lang="pt-BR" sz="1400" dirty="0"/>
              <a:t> consegue uma renegociação, mas só entre os dois Estados, sem a intervenção do Papa, propondo </a:t>
            </a:r>
          </a:p>
          <a:p>
            <a:pPr eaLnBrk="1" hangingPunct="1"/>
            <a:r>
              <a:rPr lang="pt-BR" sz="1400" dirty="0"/>
              <a:t>estabelecer um paralelo das Ilhas Canárias. Os castelhanos recusaram a proposta inicial, mas prestaram-se a</a:t>
            </a:r>
          </a:p>
          <a:p>
            <a:pPr eaLnBrk="1" hangingPunct="1"/>
            <a:r>
              <a:rPr lang="pt-BR" sz="1400" dirty="0"/>
              <a:t> discutir o caso. Reuniram-se então os </a:t>
            </a:r>
            <a:r>
              <a:rPr lang="pt-BR" sz="1400" dirty="0">
                <a:hlinkClick r:id="rId14" tooltip="Diplomata"/>
              </a:rPr>
              <a:t>diplomatas</a:t>
            </a:r>
            <a:r>
              <a:rPr lang="pt-BR" sz="1400" dirty="0"/>
              <a:t> em </a:t>
            </a:r>
            <a:r>
              <a:rPr lang="pt-BR" sz="1400" dirty="0" err="1">
                <a:hlinkClick r:id="rId15" tooltip="Tordesillas"/>
              </a:rPr>
              <a:t>Tordesillas</a:t>
            </a:r>
            <a:r>
              <a:rPr lang="pt-BR" sz="1400" dirty="0"/>
              <a:t>. Como resultado das negociações, foi assinado</a:t>
            </a:r>
          </a:p>
          <a:p>
            <a:pPr eaLnBrk="1" hangingPunct="1"/>
            <a:r>
              <a:rPr lang="pt-BR" sz="1400" dirty="0"/>
              <a:t> em </a:t>
            </a:r>
            <a:r>
              <a:rPr lang="pt-BR" sz="1400" dirty="0">
                <a:hlinkClick r:id="rId16" tooltip="7 de Junho"/>
              </a:rPr>
              <a:t>7 de Junho</a:t>
            </a:r>
            <a:r>
              <a:rPr lang="pt-BR" sz="1400" dirty="0"/>
              <a:t> de </a:t>
            </a:r>
            <a:r>
              <a:rPr lang="pt-BR" sz="1400" dirty="0">
                <a:hlinkClick r:id="rId17" tooltip="1494"/>
              </a:rPr>
              <a:t>1494</a:t>
            </a:r>
            <a:r>
              <a:rPr lang="pt-BR" sz="1400" dirty="0"/>
              <a:t> o </a:t>
            </a:r>
            <a:r>
              <a:rPr lang="pt-BR" sz="1400" dirty="0">
                <a:hlinkClick r:id="rId18" tooltip="Tratado de Tordesilhas"/>
              </a:rPr>
              <a:t>Tratado de Tordesilhas</a:t>
            </a:r>
            <a:r>
              <a:rPr lang="pt-BR" sz="1400" dirty="0"/>
              <a:t> entre </a:t>
            </a:r>
            <a:r>
              <a:rPr lang="pt-BR" sz="1400" dirty="0">
                <a:hlinkClick r:id="rId19" tooltip="Portugal"/>
              </a:rPr>
              <a:t>Portugal</a:t>
            </a:r>
            <a:r>
              <a:rPr lang="pt-BR" sz="1400" dirty="0"/>
              <a:t> e </a:t>
            </a:r>
            <a:r>
              <a:rPr lang="pt-BR" sz="1400" dirty="0">
                <a:hlinkClick r:id="rId20" tooltip="Reino de Castela"/>
              </a:rPr>
              <a:t>Castela</a:t>
            </a:r>
            <a:r>
              <a:rPr lang="pt-BR" sz="1400" dirty="0"/>
              <a:t>. Este tratado estabelecia a divisão do</a:t>
            </a:r>
          </a:p>
          <a:p>
            <a:pPr eaLnBrk="1" hangingPunct="1"/>
            <a:r>
              <a:rPr lang="pt-BR" sz="1400" dirty="0"/>
              <a:t> Mundo em duas áreas de exploração: a portuguesa e a castelhana, cabendo a Portugal as terras "descobertas e</a:t>
            </a:r>
          </a:p>
          <a:p>
            <a:pPr eaLnBrk="1" hangingPunct="1"/>
            <a:r>
              <a:rPr lang="pt-BR" sz="1400" dirty="0"/>
              <a:t> por descobrir" situadas antes da </a:t>
            </a:r>
            <a:r>
              <a:rPr lang="pt-BR" sz="1400" dirty="0">
                <a:hlinkClick r:id="rId21" tooltip="Meridiano"/>
              </a:rPr>
              <a:t>linha imaginária</a:t>
            </a:r>
            <a:r>
              <a:rPr lang="pt-BR" sz="1400" dirty="0"/>
              <a:t> que demarcava 370 </a:t>
            </a:r>
            <a:r>
              <a:rPr lang="pt-BR" sz="1400" dirty="0">
                <a:hlinkClick r:id="rId22" tooltip="Légua"/>
              </a:rPr>
              <a:t>léguas</a:t>
            </a:r>
            <a:r>
              <a:rPr lang="pt-BR" sz="1400" dirty="0"/>
              <a:t> (1.770 </a:t>
            </a:r>
            <a:r>
              <a:rPr lang="pt-BR" sz="1400" dirty="0">
                <a:hlinkClick r:id="rId23" tooltip="Quilómetro"/>
              </a:rPr>
              <a:t>km</a:t>
            </a:r>
            <a:r>
              <a:rPr lang="pt-BR" sz="1400" dirty="0"/>
              <a:t>) a oeste das ilhas de</a:t>
            </a:r>
          </a:p>
          <a:p>
            <a:pPr eaLnBrk="1" hangingPunct="1"/>
            <a:r>
              <a:rPr lang="pt-BR" sz="1400" dirty="0"/>
              <a:t> </a:t>
            </a:r>
            <a:r>
              <a:rPr lang="pt-BR" sz="1400" dirty="0">
                <a:hlinkClick r:id="rId24" tooltip="Cabo Verde"/>
              </a:rPr>
              <a:t>Cabo Verde</a:t>
            </a:r>
            <a:r>
              <a:rPr lang="pt-BR" sz="1400" dirty="0"/>
              <a:t>, e à Espanha as terras que ficassem além dessa linha.</a:t>
            </a:r>
            <a:r>
              <a:rPr lang="pt-BR" sz="1400" baseline="30000" dirty="0">
                <a:hlinkClick r:id="rId25"/>
              </a:rPr>
              <a:t>[17]</a:t>
            </a:r>
            <a:endParaRPr lang="pt-BR" sz="1400" dirty="0"/>
          </a:p>
          <a:p>
            <a:pPr eaLnBrk="1" hangingPunct="1"/>
            <a:r>
              <a:rPr lang="pt-BR" sz="1400" dirty="0"/>
              <a:t>Em princípio, o tratado resolvia os conflitos que seguiram à descoberta do Novo Mundo por Cristóvão </a:t>
            </a:r>
          </a:p>
          <a:p>
            <a:pPr eaLnBrk="1" hangingPunct="1"/>
            <a:r>
              <a:rPr lang="pt-BR" sz="1400" dirty="0"/>
              <a:t>Colombo e garantia a Portugal o domínio das águas do </a:t>
            </a:r>
            <a:r>
              <a:rPr lang="pt-BR" sz="1400" dirty="0">
                <a:hlinkClick r:id="rId26" tooltip="Atlântico Sul"/>
              </a:rPr>
              <a:t>Atlântico Sul</a:t>
            </a:r>
            <a:r>
              <a:rPr lang="pt-BR" sz="1400" dirty="0"/>
              <a:t>, essencial para a manobra náutica então </a:t>
            </a:r>
          </a:p>
          <a:p>
            <a:pPr eaLnBrk="1" hangingPunct="1"/>
            <a:r>
              <a:rPr lang="pt-BR" sz="1400" dirty="0"/>
              <a:t>conhecida como </a:t>
            </a:r>
            <a:r>
              <a:rPr lang="pt-BR" sz="1400" i="1" dirty="0">
                <a:hlinkClick r:id="rId27" tooltip="Volta do mar"/>
              </a:rPr>
              <a:t>volta do mar</a:t>
            </a:r>
            <a:r>
              <a:rPr lang="pt-BR" sz="1400" dirty="0"/>
              <a:t>, empregada para evitar as correntes marítimas que empurravam para norte as </a:t>
            </a:r>
          </a:p>
          <a:p>
            <a:pPr eaLnBrk="1" hangingPunct="1"/>
            <a:r>
              <a:rPr lang="pt-BR" sz="1400" dirty="0"/>
              <a:t>embarcações que navegassem junto à costa sudoeste africana, permitindo a ultrapassagem do </a:t>
            </a:r>
            <a:r>
              <a:rPr lang="pt-BR" sz="1400" dirty="0">
                <a:hlinkClick r:id="rId28" tooltip="Cabo da Boa Esperança"/>
              </a:rPr>
              <a:t>cabo da Boa Esperança</a:t>
            </a:r>
            <a:r>
              <a:rPr lang="pt-BR" sz="1400" dirty="0"/>
              <a:t>.</a:t>
            </a:r>
          </a:p>
          <a:p>
            <a:pPr eaLnBrk="1" hangingPunct="1"/>
            <a:r>
              <a:rPr lang="pt-BR" sz="1400" dirty="0"/>
              <a:t>Mas Pedro Álvares Cabral, por alturas de </a:t>
            </a:r>
            <a:r>
              <a:rPr lang="pt-BR" sz="1400" dirty="0">
                <a:hlinkClick r:id="rId24" tooltip="Cabo Verde"/>
              </a:rPr>
              <a:t>Cabo Verde</a:t>
            </a:r>
            <a:r>
              <a:rPr lang="pt-BR" sz="1400" dirty="0"/>
              <a:t>, desvia-se da rota. Tendo-se afastado da costa </a:t>
            </a:r>
            <a:r>
              <a:rPr lang="pt-BR" sz="1400" dirty="0">
                <a:hlinkClick r:id="rId29" tooltip="África"/>
              </a:rPr>
              <a:t>africana</a:t>
            </a:r>
            <a:r>
              <a:rPr lang="pt-BR" sz="1400" dirty="0"/>
              <a:t>, a </a:t>
            </a:r>
            <a:r>
              <a:rPr lang="pt-BR" sz="1400" dirty="0">
                <a:hlinkClick r:id="rId30" tooltip="22 de abril"/>
              </a:rPr>
              <a:t>22 de</a:t>
            </a:r>
          </a:p>
          <a:p>
            <a:pPr eaLnBrk="1" hangingPunct="1"/>
            <a:r>
              <a:rPr lang="pt-BR" sz="1400" dirty="0">
                <a:hlinkClick r:id="rId30" tooltip="22 de abril"/>
              </a:rPr>
              <a:t> abril</a:t>
            </a:r>
            <a:r>
              <a:rPr lang="pt-BR" sz="1400" dirty="0"/>
              <a:t> de 1500, após quarenta e três dias de viagem, avistou o </a:t>
            </a:r>
            <a:r>
              <a:rPr lang="pt-BR" sz="1400" dirty="0">
                <a:hlinkClick r:id="rId31" tooltip="Monte Pascoal"/>
              </a:rPr>
              <a:t>Monte Pascoal</a:t>
            </a:r>
            <a:r>
              <a:rPr lang="pt-BR" sz="1400" dirty="0"/>
              <a:t> no litoral sul da </a:t>
            </a:r>
            <a:r>
              <a:rPr lang="pt-BR" sz="1400" dirty="0">
                <a:hlinkClick r:id="rId32" tooltip="Bahia"/>
              </a:rPr>
              <a:t>Bahia</a:t>
            </a:r>
            <a:r>
              <a:rPr lang="pt-BR" sz="1400" dirty="0"/>
              <a:t>.</a:t>
            </a:r>
          </a:p>
          <a:p>
            <a:pPr eaLnBrk="1" hangingPunct="1"/>
            <a:endParaRPr lang="pt-BR" sz="1400" dirty="0"/>
          </a:p>
          <a:p>
            <a:pPr eaLnBrk="1" hangingPunct="1"/>
            <a:endParaRPr lang="pt-BR" sz="1400" dirty="0"/>
          </a:p>
          <a:p>
            <a:pPr eaLnBrk="1" hangingPunct="1"/>
            <a:endParaRPr lang="en-US" dirty="0"/>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pt-BR" smtClean="0"/>
              <a:t>IAG</a:t>
            </a:r>
            <a:endParaRPr lang="en-US" smtClean="0"/>
          </a:p>
        </p:txBody>
      </p:sp>
      <p:pic>
        <p:nvPicPr>
          <p:cNvPr id="78851" name="Picture 3" descr="C:\Documents and Settings\kepler\Meus documentos\Minhas imagens\c1-15.gif"/>
          <p:cNvPicPr>
            <a:picLocks noChangeAspect="1" noChangeArrowheads="1"/>
          </p:cNvPicPr>
          <p:nvPr/>
        </p:nvPicPr>
        <p:blipFill>
          <a:blip r:embed="rId2">
            <a:extLst>
              <a:ext uri="{28A0092B-C50C-407E-A947-70E740481C1C}">
                <a14:useLocalDpi xmlns:a14="http://schemas.microsoft.com/office/drawing/2010/main" val="0"/>
              </a:ext>
            </a:extLst>
          </a:blip>
          <a:srcRect l="1215" t="1617" r="2800" b="1314"/>
          <a:stretch>
            <a:fillRect/>
          </a:stretch>
        </p:blipFill>
        <p:spPr bwMode="auto">
          <a:xfrm>
            <a:off x="1905000" y="1447800"/>
            <a:ext cx="65532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6705600" y="6400800"/>
            <a:ext cx="183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Zeiss 178mm</a:t>
            </a:r>
            <a:endParaRPr lang="en-US"/>
          </a:p>
        </p:txBody>
      </p:sp>
    </p:spTree>
  </p:cSld>
  <p:clrMapOvr>
    <a:masterClrMapping/>
  </p:clrMapOvr>
  <p:transition xmlns:p14="http://schemas.microsoft.com/office/powerpoint/2010/main" advTm="7000"/>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pt-BR" smtClean="0"/>
              <a:t>IAG</a:t>
            </a:r>
            <a:endParaRPr lang="en-US" smtClean="0"/>
          </a:p>
        </p:txBody>
      </p:sp>
      <p:pic>
        <p:nvPicPr>
          <p:cNvPr id="79875" name="Picture 3" descr="C:\Documents and Settings\kepler\Meus documentos\Minhas imagens\c1-35.gif"/>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2197" t="2913" r="1099" b="1450"/>
          <a:stretch>
            <a:fillRect/>
          </a:stretch>
        </p:blipFill>
        <p:spPr bwMode="auto">
          <a:xfrm>
            <a:off x="1981200" y="15240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3981450" y="6477000"/>
            <a:ext cx="485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Vista geral sem pavilhão da equatorial</a:t>
            </a:r>
            <a:endParaRPr lang="en-US"/>
          </a:p>
        </p:txBody>
      </p:sp>
    </p:spTree>
  </p:cSld>
  <p:clrMapOvr>
    <a:masterClrMapping/>
  </p:clrMapOvr>
  <p:transition xmlns:p14="http://schemas.microsoft.com/office/powerpoint/2010/main" advTm="7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IAG 1941 </a:t>
            </a:r>
          </a:p>
        </p:txBody>
      </p:sp>
      <p:pic>
        <p:nvPicPr>
          <p:cNvPr id="80899" name="Picture 5" descr="C:\Meus documentos\Minhas figuras\cupulaiag.gif"/>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1219200" y="2286000"/>
            <a:ext cx="4191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C:\Meus documentos\Minhas figuras\urani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76400"/>
            <a:ext cx="33147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8"/>
          <p:cNvSpPr txBox="1">
            <a:spLocks noChangeArrowheads="1"/>
          </p:cNvSpPr>
          <p:nvPr/>
        </p:nvSpPr>
        <p:spPr bwMode="auto">
          <a:xfrm>
            <a:off x="2971800" y="5756275"/>
            <a:ext cx="577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Zeiss e vitreaux da Urânia no prédio principal</a:t>
            </a:r>
            <a:endParaRPr lang="en-US"/>
          </a:p>
        </p:txBody>
      </p:sp>
    </p:spTree>
  </p:cSld>
  <p:clrMapOvr>
    <a:masterClrMapping/>
  </p:clrMapOvr>
  <p:transition xmlns:p14="http://schemas.microsoft.com/office/powerpoint/2010/main" advTm="7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p:cNvSpPr>
            <a:spLocks noGrp="1"/>
          </p:cNvSpPr>
          <p:nvPr>
            <p:ph type="title"/>
          </p:nvPr>
        </p:nvSpPr>
        <p:spPr/>
        <p:txBody>
          <a:bodyPr/>
          <a:lstStyle/>
          <a:p>
            <a:pPr eaLnBrk="1" hangingPunct="1"/>
            <a:r>
              <a:rPr lang="en-US" smtClean="0"/>
              <a:t>M</a:t>
            </a:r>
            <a:r>
              <a:rPr lang="pt-BR" smtClean="0"/>
              <a:t>ário Schenberg</a:t>
            </a:r>
            <a:endParaRPr lang="en-US" smtClean="0"/>
          </a:p>
        </p:txBody>
      </p:sp>
      <p:pic>
        <p:nvPicPr>
          <p:cNvPr id="81923" name="Imagem 2" descr="MarioSchenbe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1776413"/>
            <a:ext cx="43148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CaixaDeTexto 3"/>
          <p:cNvSpPr txBox="1">
            <a:spLocks noChangeArrowheads="1"/>
          </p:cNvSpPr>
          <p:nvPr/>
        </p:nvSpPr>
        <p:spPr bwMode="auto">
          <a:xfrm>
            <a:off x="1066800" y="5116286"/>
            <a:ext cx="666945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dirty="0"/>
              <a:t>(1914-1990) </a:t>
            </a:r>
          </a:p>
          <a:p>
            <a:pPr eaLnBrk="1" hangingPunct="1"/>
            <a:r>
              <a:rPr lang="en-US" sz="1800" dirty="0" err="1"/>
              <a:t>Schenberg</a:t>
            </a:r>
            <a:r>
              <a:rPr lang="en-US" sz="1800" dirty="0"/>
              <a:t>-Chandrasekhar </a:t>
            </a:r>
            <a:r>
              <a:rPr lang="en-US" sz="1800" dirty="0" err="1" smtClean="0"/>
              <a:t>limite</a:t>
            </a:r>
            <a:r>
              <a:rPr lang="en-US" sz="1800" dirty="0" smtClean="0"/>
              <a:t> de </a:t>
            </a:r>
            <a:r>
              <a:rPr lang="en-US" sz="1800" dirty="0" err="1" smtClean="0"/>
              <a:t>evolução</a:t>
            </a:r>
            <a:r>
              <a:rPr lang="en-US" sz="1800" dirty="0" smtClean="0"/>
              <a:t> das </a:t>
            </a:r>
            <a:r>
              <a:rPr lang="en-US" sz="1800" dirty="0" err="1" smtClean="0"/>
              <a:t>estrelas</a:t>
            </a:r>
            <a:r>
              <a:rPr lang="en-US" sz="1800" dirty="0" smtClean="0"/>
              <a:t>,</a:t>
            </a:r>
            <a:endParaRPr lang="en-US" sz="1800" dirty="0"/>
          </a:p>
          <a:p>
            <a:pPr eaLnBrk="1" hangingPunct="1"/>
            <a:r>
              <a:rPr lang="en-US" sz="1800" dirty="0" err="1" smtClean="0"/>
              <a:t>Processo</a:t>
            </a:r>
            <a:r>
              <a:rPr lang="en-US" sz="1800" dirty="0" smtClean="0"/>
              <a:t> de </a:t>
            </a:r>
            <a:r>
              <a:rPr lang="en-US" sz="1800" dirty="0" err="1" smtClean="0"/>
              <a:t>perda</a:t>
            </a:r>
            <a:r>
              <a:rPr lang="en-US" sz="1800" dirty="0" smtClean="0"/>
              <a:t> de </a:t>
            </a:r>
            <a:r>
              <a:rPr lang="en-US" sz="1800" dirty="0" err="1" smtClean="0"/>
              <a:t>energia</a:t>
            </a:r>
            <a:r>
              <a:rPr lang="en-US" sz="1800" dirty="0" smtClean="0"/>
              <a:t> </a:t>
            </a:r>
            <a:r>
              <a:rPr lang="en-US" sz="1800" dirty="0" err="1" smtClean="0"/>
              <a:t>Urca</a:t>
            </a:r>
            <a:r>
              <a:rPr lang="en-US" sz="1800" dirty="0" smtClean="0"/>
              <a:t> </a:t>
            </a:r>
            <a:r>
              <a:rPr lang="en-US" sz="1800" dirty="0" err="1" smtClean="0"/>
              <a:t>que</a:t>
            </a:r>
            <a:r>
              <a:rPr lang="en-US" sz="1800" dirty="0" smtClean="0"/>
              <a:t> </a:t>
            </a:r>
            <a:r>
              <a:rPr lang="en-US" sz="1800" dirty="0" err="1" smtClean="0"/>
              <a:t>causa</a:t>
            </a:r>
            <a:r>
              <a:rPr lang="en-US" sz="1800" dirty="0" smtClean="0"/>
              <a:t> </a:t>
            </a:r>
            <a:r>
              <a:rPr lang="en-US" sz="1800" dirty="0" err="1" smtClean="0"/>
              <a:t>explosão</a:t>
            </a:r>
            <a:r>
              <a:rPr lang="en-US" sz="1800" dirty="0" smtClean="0"/>
              <a:t> das supernovas</a:t>
            </a:r>
          </a:p>
          <a:p>
            <a:pPr eaLnBrk="1" hangingPunct="1"/>
            <a:r>
              <a:rPr lang="en-US" sz="1800" dirty="0" err="1" smtClean="0"/>
              <a:t>Eleito</a:t>
            </a:r>
            <a:r>
              <a:rPr lang="en-US" sz="1800" dirty="0" smtClean="0"/>
              <a:t> </a:t>
            </a:r>
            <a:r>
              <a:rPr lang="en-US" sz="1800" dirty="0" err="1" smtClean="0"/>
              <a:t>deputado</a:t>
            </a:r>
            <a:r>
              <a:rPr lang="en-US" sz="1800" dirty="0" smtClean="0"/>
              <a:t>, </a:t>
            </a:r>
            <a:r>
              <a:rPr lang="en-US" sz="1800" dirty="0" err="1" smtClean="0"/>
              <a:t>cassado</a:t>
            </a:r>
            <a:r>
              <a:rPr lang="en-US" sz="1800" dirty="0" smtClean="0"/>
              <a:t> </a:t>
            </a:r>
            <a:r>
              <a:rPr lang="en-US" sz="1800" dirty="0" err="1" smtClean="0"/>
              <a:t>duas</a:t>
            </a:r>
            <a:r>
              <a:rPr lang="en-US" sz="1800" dirty="0" smtClean="0"/>
              <a:t> </a:t>
            </a:r>
            <a:r>
              <a:rPr lang="en-US" sz="1800" dirty="0" err="1" smtClean="0"/>
              <a:t>vezes</a:t>
            </a:r>
            <a:endParaRPr lang="en-US" sz="1800" dirty="0" smtClean="0"/>
          </a:p>
          <a:p>
            <a:pPr eaLnBrk="1" hangingPunct="1"/>
            <a:r>
              <a:rPr lang="en-US" sz="1800" dirty="0" err="1" smtClean="0"/>
              <a:t>Diretor</a:t>
            </a:r>
            <a:r>
              <a:rPr lang="en-US" sz="1800" dirty="0" smtClean="0"/>
              <a:t> do </a:t>
            </a:r>
            <a:r>
              <a:rPr lang="en-US" sz="1800" dirty="0" err="1" smtClean="0"/>
              <a:t>Instituto</a:t>
            </a:r>
            <a:r>
              <a:rPr lang="en-US" sz="1800" dirty="0" smtClean="0"/>
              <a:t> de </a:t>
            </a:r>
            <a:r>
              <a:rPr lang="en-US" sz="1800" dirty="0" err="1" smtClean="0"/>
              <a:t>Física</a:t>
            </a:r>
            <a:r>
              <a:rPr lang="en-US" sz="1800" dirty="0" smtClean="0"/>
              <a:t> da USP </a:t>
            </a:r>
            <a:endParaRPr lang="en-US" sz="1800" dirty="0"/>
          </a:p>
          <a:p>
            <a:pPr eaLnBrk="1" hangingPunct="1"/>
            <a:endParaRPr lang="en-US" sz="1800" dirty="0"/>
          </a:p>
        </p:txBody>
      </p:sp>
    </p:spTree>
  </p:cSld>
  <p:clrMapOvr>
    <a:masterClrMapping/>
  </p:clrMapOvr>
  <p:transition xmlns:p14="http://schemas.microsoft.com/office/powerpoint/2010/main" advTm="40000"/>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ítulo 1"/>
          <p:cNvSpPr>
            <a:spLocks noGrp="1"/>
          </p:cNvSpPr>
          <p:nvPr>
            <p:ph type="title"/>
          </p:nvPr>
        </p:nvSpPr>
        <p:spPr/>
        <p:txBody>
          <a:bodyPr/>
          <a:lstStyle/>
          <a:p>
            <a:pPr eaLnBrk="1" hangingPunct="1"/>
            <a:r>
              <a:rPr lang="pt-BR" smtClean="0"/>
              <a:t>César Lattes</a:t>
            </a:r>
            <a:endParaRPr lang="en-US" smtClean="0"/>
          </a:p>
        </p:txBody>
      </p:sp>
      <p:pic>
        <p:nvPicPr>
          <p:cNvPr id="82947" name="Imagem 2" descr="Cesar_Latt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558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Imagem 3" descr="ces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28800"/>
            <a:ext cx="1962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CaixaDeTexto 4"/>
          <p:cNvSpPr txBox="1">
            <a:spLocks noChangeArrowheads="1"/>
          </p:cNvSpPr>
          <p:nvPr/>
        </p:nvSpPr>
        <p:spPr bwMode="auto">
          <a:xfrm>
            <a:off x="838200" y="48768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b="1" dirty="0" err="1"/>
              <a:t>Cesare</a:t>
            </a:r>
            <a:r>
              <a:rPr lang="en-US" b="1" dirty="0"/>
              <a:t> </a:t>
            </a:r>
            <a:r>
              <a:rPr lang="en-US" b="1" dirty="0" err="1"/>
              <a:t>Mansueto</a:t>
            </a:r>
            <a:r>
              <a:rPr lang="en-US" b="1" dirty="0"/>
              <a:t> </a:t>
            </a:r>
            <a:r>
              <a:rPr lang="en-US" b="1" dirty="0" err="1"/>
              <a:t>Giulio</a:t>
            </a:r>
            <a:r>
              <a:rPr lang="en-US" b="1" dirty="0"/>
              <a:t> Lattes</a:t>
            </a:r>
            <a:r>
              <a:rPr lang="en-US" dirty="0"/>
              <a:t> (1924-2005)  </a:t>
            </a:r>
          </a:p>
          <a:p>
            <a:pPr algn="ctr" eaLnBrk="1" hangingPunct="1"/>
            <a:r>
              <a:rPr lang="en-US" dirty="0" smtClean="0"/>
              <a:t>co-</a:t>
            </a:r>
            <a:r>
              <a:rPr lang="en-US" dirty="0" err="1" smtClean="0"/>
              <a:t>discobridor</a:t>
            </a:r>
            <a:r>
              <a:rPr lang="en-US" dirty="0" smtClean="0"/>
              <a:t> do </a:t>
            </a:r>
            <a:r>
              <a:rPr lang="en-US" dirty="0" smtClean="0">
                <a:hlinkClick r:id="rId5" action="ppaction://hlinkfile" tooltip="Pion"/>
              </a:rPr>
              <a:t>pion</a:t>
            </a:r>
            <a:r>
              <a:rPr lang="en-US" dirty="0"/>
              <a:t> </a:t>
            </a:r>
            <a:r>
              <a:rPr lang="en-US" dirty="0" smtClean="0"/>
              <a:t>- </a:t>
            </a:r>
            <a:r>
              <a:rPr lang="en-US" dirty="0" smtClean="0">
                <a:hlinkClick r:id="rId6" action="ppaction://hlinkfile" tooltip="Meson"/>
              </a:rPr>
              <a:t>meson</a:t>
            </a:r>
            <a:r>
              <a:rPr lang="en-US" dirty="0" smtClean="0"/>
              <a:t> pi, </a:t>
            </a:r>
            <a:r>
              <a:rPr lang="en-US" dirty="0" err="1" smtClean="0"/>
              <a:t>estudando</a:t>
            </a:r>
            <a:r>
              <a:rPr lang="en-US" dirty="0" smtClean="0"/>
              <a:t> </a:t>
            </a:r>
            <a:r>
              <a:rPr lang="en-US" dirty="0" err="1" smtClean="0"/>
              <a:t>raios</a:t>
            </a:r>
            <a:r>
              <a:rPr lang="en-US" dirty="0" smtClean="0"/>
              <a:t> </a:t>
            </a:r>
            <a:r>
              <a:rPr lang="en-US" dirty="0" err="1" smtClean="0"/>
              <a:t>cósmicos</a:t>
            </a:r>
            <a:r>
              <a:rPr lang="en-US" dirty="0" smtClean="0"/>
              <a:t>.</a:t>
            </a:r>
            <a:endParaRPr lang="en-US" dirty="0"/>
          </a:p>
        </p:txBody>
      </p:sp>
    </p:spTree>
  </p:cSld>
  <p:clrMapOvr>
    <a:masterClrMapping/>
  </p:clrMapOvr>
  <p:transition xmlns:p14="http://schemas.microsoft.com/office/powerpoint/2010/main" advTm="40000"/>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z="3600" smtClean="0">
                <a:solidFill>
                  <a:schemeClr val="tx1"/>
                </a:solidFill>
              </a:rPr>
              <a:t>Prof. Abrahão de Moraes (1915-1970)</a:t>
            </a:r>
            <a:br>
              <a:rPr lang="en-US" sz="3600" smtClean="0">
                <a:solidFill>
                  <a:schemeClr val="tx1"/>
                </a:solidFill>
              </a:rPr>
            </a:br>
            <a:endParaRPr lang="en-US" sz="3600" smtClean="0">
              <a:solidFill>
                <a:schemeClr val="tx1"/>
              </a:solidFill>
            </a:endParaRPr>
          </a:p>
        </p:txBody>
      </p:sp>
      <p:sp>
        <p:nvSpPr>
          <p:cNvPr id="83971" name="Text Box 3"/>
          <p:cNvSpPr txBox="1">
            <a:spLocks noChangeArrowheads="1"/>
          </p:cNvSpPr>
          <p:nvPr/>
        </p:nvSpPr>
        <p:spPr bwMode="auto">
          <a:xfrm>
            <a:off x="1676400" y="6400800"/>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Diretor IAG 1955-1970</a:t>
            </a:r>
          </a:p>
        </p:txBody>
      </p:sp>
      <p:pic>
        <p:nvPicPr>
          <p:cNvPr id="83972" name="Picture 4" descr="A:\abraa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700" y="1143000"/>
            <a:ext cx="25273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AutoShape 6"/>
          <p:cNvSpPr>
            <a:spLocks noChangeArrowheads="1"/>
          </p:cNvSpPr>
          <p:nvPr/>
        </p:nvSpPr>
        <p:spPr bwMode="auto">
          <a:xfrm flipV="1">
            <a:off x="5815013" y="1219200"/>
            <a:ext cx="814387"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284 h 21600"/>
              <a:gd name="T14" fmla="*/ 18793 w 21600"/>
              <a:gd name="T15" fmla="*/ 8874 h 21600"/>
            </a:gdLst>
            <a:ahLst/>
            <a:cxnLst>
              <a:cxn ang="T8">
                <a:pos x="T0" y="T1"/>
              </a:cxn>
              <a:cxn ang="T9">
                <a:pos x="T2" y="T3"/>
              </a:cxn>
              <a:cxn ang="T10">
                <a:pos x="T4" y="T5"/>
              </a:cxn>
              <a:cxn ang="T11">
                <a:pos x="T6" y="T7"/>
              </a:cxn>
            </a:cxnLst>
            <a:rect l="T12" t="T13" r="T14" b="T15"/>
            <a:pathLst>
              <a:path w="21600" h="21600">
                <a:moveTo>
                  <a:pt x="21600" y="6079"/>
                </a:moveTo>
                <a:lnTo>
                  <a:pt x="15495" y="0"/>
                </a:lnTo>
                <a:lnTo>
                  <a:pt x="15495" y="3284"/>
                </a:lnTo>
                <a:lnTo>
                  <a:pt x="12427" y="3284"/>
                </a:lnTo>
                <a:cubicBezTo>
                  <a:pt x="5564" y="3284"/>
                  <a:pt x="0" y="7257"/>
                  <a:pt x="0" y="12158"/>
                </a:cubicBezTo>
                <a:lnTo>
                  <a:pt x="0" y="21600"/>
                </a:lnTo>
                <a:lnTo>
                  <a:pt x="5714" y="21600"/>
                </a:lnTo>
                <a:lnTo>
                  <a:pt x="5714" y="12158"/>
                </a:lnTo>
                <a:cubicBezTo>
                  <a:pt x="5714" y="10344"/>
                  <a:pt x="8720" y="8874"/>
                  <a:pt x="12427" y="8874"/>
                </a:cubicBezTo>
                <a:lnTo>
                  <a:pt x="15495" y="8874"/>
                </a:lnTo>
                <a:lnTo>
                  <a:pt x="15495" y="12158"/>
                </a:lnTo>
                <a:close/>
              </a:path>
            </a:pathLst>
          </a:custGeom>
          <a:solidFill>
            <a:schemeClr val="tx1"/>
          </a:solidFill>
          <a:ln w="9525">
            <a:solidFill>
              <a:schemeClr val="tx1"/>
            </a:solidFill>
            <a:miter lim="800000"/>
            <a:headEnd/>
            <a:tailEnd/>
          </a:ln>
        </p:spPr>
        <p:txBody>
          <a:bodyPr wrap="none" anchor="ctr"/>
          <a:lstStyle/>
          <a:p>
            <a:endParaRPr lang="en-US"/>
          </a:p>
        </p:txBody>
      </p:sp>
      <p:sp>
        <p:nvSpPr>
          <p:cNvPr id="83974" name="Text Box 7"/>
          <p:cNvSpPr txBox="1">
            <a:spLocks noChangeArrowheads="1"/>
          </p:cNvSpPr>
          <p:nvPr/>
        </p:nvSpPr>
        <p:spPr bwMode="auto">
          <a:xfrm>
            <a:off x="6853238" y="6400800"/>
            <a:ext cx="2290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Mário Schenberg</a:t>
            </a:r>
          </a:p>
        </p:txBody>
      </p:sp>
      <p:pic>
        <p:nvPicPr>
          <p:cNvPr id="83975" name="Picture 8" descr="C:\Documents and Settings\kepler\Meus documentos\Minhas imagens\abramor.tif"/>
          <p:cNvPicPr>
            <a:picLocks noChangeAspect="1" noChangeArrowheads="1"/>
          </p:cNvPicPr>
          <p:nvPr/>
        </p:nvPicPr>
        <p:blipFill>
          <a:blip r:embed="rId3">
            <a:extLst>
              <a:ext uri="{28A0092B-C50C-407E-A947-70E740481C1C}">
                <a14:useLocalDpi xmlns:a14="http://schemas.microsoft.com/office/drawing/2010/main" val="0"/>
              </a:ext>
            </a:extLst>
          </a:blip>
          <a:srcRect t="15746"/>
          <a:stretch>
            <a:fillRect/>
          </a:stretch>
        </p:blipFill>
        <p:spPr bwMode="auto">
          <a:xfrm>
            <a:off x="1219200" y="1219200"/>
            <a:ext cx="451167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pt-BR" smtClean="0">
                <a:solidFill>
                  <a:schemeClr val="tx1"/>
                </a:solidFill>
              </a:rPr>
              <a:t>Alexander Postoiev (1900-1976)</a:t>
            </a:r>
            <a:endParaRPr lang="en-US" smtClean="0">
              <a:solidFill>
                <a:schemeClr val="tx1"/>
              </a:solidFill>
            </a:endParaRPr>
          </a:p>
        </p:txBody>
      </p:sp>
      <p:pic>
        <p:nvPicPr>
          <p:cNvPr id="84995" name="Picture 3" descr="C:\Documents and Settings\kepler\Meus documentos\Minhas imagens\postolev.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0" y="1752600"/>
            <a:ext cx="41005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p:cNvSpPr txBox="1">
            <a:spLocks noChangeArrowheads="1"/>
          </p:cNvSpPr>
          <p:nvPr/>
        </p:nvSpPr>
        <p:spPr bwMode="auto">
          <a:xfrm>
            <a:off x="3048000" y="6400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Astronomo russo no IAG</a:t>
            </a:r>
            <a:endParaRPr lang="en-US"/>
          </a:p>
        </p:txBody>
      </p:sp>
    </p:spTree>
  </p:cSld>
  <p:clrMapOvr>
    <a:masterClrMapping/>
  </p:clrMapOvr>
  <p:transition xmlns:p14="http://schemas.microsoft.com/office/powerpoint/2010/main" advTm="7000"/>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solidFill>
                  <a:srgbClr val="000000"/>
                </a:solidFill>
                <a:latin typeface="belceadr"/>
              </a:rPr>
              <a:t> </a:t>
            </a:r>
            <a:r>
              <a:rPr lang="en-US" smtClean="0">
                <a:solidFill>
                  <a:schemeClr val="tx1"/>
                </a:solidFill>
                <a:latin typeface="belceadr"/>
              </a:rPr>
              <a:t>Sebastião Sodré da Gama</a:t>
            </a:r>
          </a:p>
        </p:txBody>
      </p:sp>
      <p:pic>
        <p:nvPicPr>
          <p:cNvPr id="86019" name="Picture 3" descr="C:\Documents and Settings\kepler\Meus documentos\Minhas imagens\sod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87500"/>
            <a:ext cx="3810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990600" y="49403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pt-BR"/>
              <a:t>Diretor ON</a:t>
            </a:r>
          </a:p>
          <a:p>
            <a:pPr algn="ctr" eaLnBrk="1" hangingPunct="1"/>
            <a:r>
              <a:rPr lang="pt-BR"/>
              <a:t>1930-1950</a:t>
            </a:r>
          </a:p>
          <a:p>
            <a:pPr algn="ctr" eaLnBrk="1" hangingPunct="1"/>
            <a:endParaRPr lang="pt-BR"/>
          </a:p>
          <a:p>
            <a:pPr algn="ctr" eaLnBrk="1" hangingPunct="1"/>
            <a:r>
              <a:rPr lang="pt-BR"/>
              <a:t>Idealizador do observatório de montanha</a:t>
            </a:r>
            <a:endParaRPr lang="en-US"/>
          </a:p>
        </p:txBody>
      </p:sp>
      <p:sp>
        <p:nvSpPr>
          <p:cNvPr id="86021" name="Text Box 5"/>
          <p:cNvSpPr txBox="1">
            <a:spLocks noChangeArrowheads="1"/>
          </p:cNvSpPr>
          <p:nvPr/>
        </p:nvSpPr>
        <p:spPr bwMode="auto">
          <a:xfrm>
            <a:off x="2041525" y="1565275"/>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(1883-1950)</a:t>
            </a:r>
            <a:endParaRPr lang="en-US"/>
          </a:p>
        </p:txBody>
      </p:sp>
    </p:spTree>
  </p:cSld>
  <p:clrMapOvr>
    <a:masterClrMapping/>
  </p:clrMapOvr>
  <p:transition xmlns:p14="http://schemas.microsoft.com/office/powerpoint/2010/main" advTm="7000"/>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ctangle 1026"/>
          <p:cNvSpPr>
            <a:spLocks noGrp="1" noChangeArrowheads="1"/>
          </p:cNvSpPr>
          <p:nvPr>
            <p:ph type="title"/>
          </p:nvPr>
        </p:nvSpPr>
        <p:spPr/>
        <p:txBody>
          <a:bodyPr/>
          <a:lstStyle/>
          <a:p>
            <a:pPr eaLnBrk="1" hangingPunct="1"/>
            <a:r>
              <a:rPr lang="pt-BR" smtClean="0"/>
              <a:t>Lélio Gama</a:t>
            </a:r>
            <a:endParaRPr lang="en-US" smtClean="0"/>
          </a:p>
        </p:txBody>
      </p:sp>
      <p:sp>
        <p:nvSpPr>
          <p:cNvPr id="87043" name="Text Box 1028"/>
          <p:cNvSpPr txBox="1">
            <a:spLocks noChangeArrowheads="1"/>
          </p:cNvSpPr>
          <p:nvPr/>
        </p:nvSpPr>
        <p:spPr bwMode="auto">
          <a:xfrm>
            <a:off x="1390650" y="5943600"/>
            <a:ext cx="1657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a:t>Diretor ON </a:t>
            </a:r>
          </a:p>
          <a:p>
            <a:pPr algn="ctr" eaLnBrk="1" hangingPunct="1"/>
            <a:r>
              <a:rPr lang="en-US"/>
              <a:t>1951-67</a:t>
            </a:r>
          </a:p>
        </p:txBody>
      </p:sp>
      <p:sp>
        <p:nvSpPr>
          <p:cNvPr id="87044" name="Text Box 1029"/>
          <p:cNvSpPr txBox="1">
            <a:spLocks noChangeArrowheads="1"/>
          </p:cNvSpPr>
          <p:nvPr/>
        </p:nvSpPr>
        <p:spPr bwMode="auto">
          <a:xfrm>
            <a:off x="1676400" y="1565275"/>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(1892-1981)</a:t>
            </a:r>
            <a:endParaRPr lang="en-US"/>
          </a:p>
        </p:txBody>
      </p:sp>
      <p:pic>
        <p:nvPicPr>
          <p:cNvPr id="87045" name="Picture 1032" descr="C:\Documents and Settings\kepler\Meus documentos\Minhas imagens\Leli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43000" y="228600"/>
            <a:ext cx="7772400" cy="1143000"/>
          </a:xfrm>
        </p:spPr>
        <p:txBody>
          <a:bodyPr/>
          <a:lstStyle/>
          <a:p>
            <a:pPr eaLnBrk="1" hangingPunct="1"/>
            <a:r>
              <a:rPr lang="pt-BR" smtClean="0"/>
              <a:t>Observatório</a:t>
            </a:r>
            <a:r>
              <a:rPr lang="en-US" smtClean="0"/>
              <a:t> do ITA</a:t>
            </a:r>
          </a:p>
        </p:txBody>
      </p:sp>
      <p:pic>
        <p:nvPicPr>
          <p:cNvPr id="88067" name="Picture 3" descr="C:\Documents and Settings\kepler\Meus documentos\Minhas imagens\ita20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00163"/>
            <a:ext cx="75311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4"/>
          <p:cNvSpPr>
            <a:spLocks noChangeArrowheads="1"/>
          </p:cNvSpPr>
          <p:nvPr/>
        </p:nvSpPr>
        <p:spPr bwMode="auto">
          <a:xfrm>
            <a:off x="3505200" y="6278563"/>
            <a:ext cx="5434013" cy="579437"/>
          </a:xfrm>
          <a:prstGeom prst="rect">
            <a:avLst/>
          </a:prstGeom>
          <a:noFill/>
          <a:ln w="9525">
            <a:noFill/>
            <a:miter lim="800000"/>
            <a:headEnd/>
            <a:tailEnd/>
          </a:ln>
          <a:effectLst/>
        </p:spPr>
        <p:txBody>
          <a:bodyPr wrap="none">
            <a:spAutoFit/>
          </a:bodyPr>
          <a:lstStyle/>
          <a:p>
            <a:pPr>
              <a:defRPr/>
            </a:pPr>
            <a:r>
              <a:rPr lang="pt-BR" sz="3200">
                <a:solidFill>
                  <a:srgbClr val="FFFFFF"/>
                </a:solidFill>
                <a:effectLst>
                  <a:outerShdw blurRad="38100" dist="38100" dir="2700000" algn="tl">
                    <a:srgbClr val="000000"/>
                  </a:outerShdw>
                </a:effectLst>
                <a:cs typeface="+mn-cs"/>
              </a:rPr>
              <a:t>1968-1973: Telescópio de 50cm</a:t>
            </a:r>
            <a:endParaRPr lang="en-US" sz="3200">
              <a:solidFill>
                <a:srgbClr val="FFFFFF"/>
              </a:solidFill>
              <a:effectLst>
                <a:outerShdw blurRad="38100" dist="38100" dir="2700000" algn="tl">
                  <a:srgbClr val="000000"/>
                </a:outerShdw>
              </a:effectLst>
              <a:cs typeface="+mn-cs"/>
            </a:endParaRPr>
          </a:p>
        </p:txBody>
      </p:sp>
    </p:spTree>
  </p:cSld>
  <p:clrMapOvr>
    <a:masterClrMapping/>
  </p:clrMapOvr>
  <p:transition xmlns:p14="http://schemas.microsoft.com/office/powerpoint/2010/main" advTm="7000"/>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1" descr="22abr1500.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9177338"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22abr1500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98" y="5451358"/>
            <a:ext cx="3294402" cy="155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6780213" y="6096000"/>
            <a:ext cx="2363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22 abril 1500 19h</a:t>
            </a:r>
          </a:p>
        </p:txBody>
      </p:sp>
    </p:spTree>
  </p:cSld>
  <p:clrMapOvr>
    <a:masterClrMapping/>
  </p:clrMapOvr>
  <p:transition xmlns:p14="http://schemas.microsoft.com/office/powerpoint/2010/main" advTm="7000"/>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3" descr="C:\Documents and Settings\kepler\Meus documentos\Minhas imagens\paulo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4" y="-21772"/>
            <a:ext cx="9351147" cy="68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Grp="1" noChangeArrowheads="1"/>
          </p:cNvSpPr>
          <p:nvPr>
            <p:ph type="title"/>
          </p:nvPr>
        </p:nvSpPr>
        <p:spPr>
          <a:xfrm>
            <a:off x="-76200" y="0"/>
            <a:ext cx="7772400" cy="1143000"/>
          </a:xfrm>
        </p:spPr>
        <p:txBody>
          <a:bodyPr/>
          <a:lstStyle/>
          <a:p>
            <a:pPr eaLnBrk="1" hangingPunct="1"/>
            <a:r>
              <a:rPr lang="pt-BR" smtClean="0">
                <a:solidFill>
                  <a:schemeClr val="bg2"/>
                </a:solidFill>
              </a:rPr>
              <a:t>Observatório Young ITA</a:t>
            </a:r>
            <a:endParaRPr lang="en-US" smtClean="0">
              <a:solidFill>
                <a:schemeClr val="bg2"/>
              </a:solidFill>
            </a:endParaRPr>
          </a:p>
        </p:txBody>
      </p:sp>
    </p:spTree>
  </p:cSld>
  <p:clrMapOvr>
    <a:masterClrMapping/>
  </p:clrMapOvr>
  <p:transition xmlns:p14="http://schemas.microsoft.com/office/powerpoint/2010/main" advTm="7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1066800" y="304800"/>
            <a:ext cx="7772400" cy="1143000"/>
          </a:xfrm>
        </p:spPr>
        <p:txBody>
          <a:bodyPr/>
          <a:lstStyle/>
          <a:p>
            <a:pPr eaLnBrk="1" hangingPunct="1"/>
            <a:r>
              <a:rPr lang="pt-BR" smtClean="0"/>
              <a:t>Observatório do ITA</a:t>
            </a:r>
          </a:p>
        </p:txBody>
      </p:sp>
      <p:sp>
        <p:nvSpPr>
          <p:cNvPr id="137219" name="Rectangle 3"/>
          <p:cNvSpPr>
            <a:spLocks noGrp="1" noChangeArrowheads="1"/>
          </p:cNvSpPr>
          <p:nvPr>
            <p:ph type="subTitle" idx="1"/>
          </p:nvPr>
        </p:nvSpPr>
        <p:spPr>
          <a:xfrm>
            <a:off x="-76200" y="1447800"/>
            <a:ext cx="6400800" cy="1752600"/>
          </a:xfrm>
        </p:spPr>
        <p:txBody>
          <a:bodyPr/>
          <a:lstStyle/>
          <a:p>
            <a:pPr eaLnBrk="1" hangingPunct="1">
              <a:defRPr/>
            </a:pPr>
            <a:endParaRPr lang="pt-BR" smtClean="0"/>
          </a:p>
          <a:p>
            <a:pPr eaLnBrk="1" hangingPunct="1">
              <a:defRPr/>
            </a:pPr>
            <a:r>
              <a:rPr lang="pt-BR" smtClean="0"/>
              <a:t>Mestrados: Germano, Jair Barroso, Janot Pacheco e Carlos Alberto</a:t>
            </a:r>
          </a:p>
          <a:p>
            <a:pPr eaLnBrk="1" hangingPunct="1">
              <a:defRPr/>
            </a:pPr>
            <a:endParaRPr lang="pt-BR" smtClean="0"/>
          </a:p>
          <a:p>
            <a:pPr eaLnBrk="1" hangingPunct="1">
              <a:defRPr/>
            </a:pPr>
            <a:endParaRPr lang="pt-BR" smtClean="0"/>
          </a:p>
          <a:p>
            <a:pPr eaLnBrk="1" hangingPunct="1">
              <a:defRPr/>
            </a:pPr>
            <a:r>
              <a:rPr lang="pt-BR" smtClean="0"/>
              <a:t>Sylvio Ferraz-Mello</a:t>
            </a:r>
          </a:p>
          <a:p>
            <a:pPr eaLnBrk="1" hangingPunct="1">
              <a:defRPr/>
            </a:pPr>
            <a:r>
              <a:rPr lang="pt-BR" smtClean="0"/>
              <a:t>Docteur-ès-Sciences Mathématiques Universidade de Paris, 1967</a:t>
            </a:r>
          </a:p>
          <a:p>
            <a:pPr eaLnBrk="1" hangingPunct="1">
              <a:defRPr/>
            </a:pPr>
            <a:endParaRPr lang="pt-BR" smtClean="0"/>
          </a:p>
          <a:p>
            <a:pPr eaLnBrk="1" hangingPunct="1">
              <a:defRPr/>
            </a:pPr>
            <a:endParaRPr lang="pt-BR" smtClean="0"/>
          </a:p>
        </p:txBody>
      </p:sp>
      <p:pic>
        <p:nvPicPr>
          <p:cNvPr id="90116" name="Picture 4" descr="C:\www\Sylv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124200"/>
            <a:ext cx="27432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Observatório de Valinhos</a:t>
            </a:r>
          </a:p>
        </p:txBody>
      </p:sp>
      <p:pic>
        <p:nvPicPr>
          <p:cNvPr id="91139" name="Picture 3" descr="C:\Documents and Settings\kepler\Meus documentos\Minhas imagens\valinhos.jpg"/>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r="2884" b="2538"/>
          <a:stretch>
            <a:fillRect/>
          </a:stretch>
        </p:blipFill>
        <p:spPr bwMode="auto">
          <a:xfrm>
            <a:off x="1219200" y="1676400"/>
            <a:ext cx="75438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2527300" y="64008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Observatório Abrahão de Moraes 1972</a:t>
            </a:r>
          </a:p>
        </p:txBody>
      </p:sp>
    </p:spTree>
  </p:cSld>
  <p:clrMapOvr>
    <a:masterClrMapping/>
  </p:clrMapOvr>
  <p:transition xmlns:p14="http://schemas.microsoft.com/office/powerpoint/2010/main" advTm="7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pt-BR" smtClean="0"/>
              <a:t>Meridiana </a:t>
            </a:r>
            <a:br>
              <a:rPr lang="pt-BR" smtClean="0"/>
            </a:br>
            <a:r>
              <a:rPr lang="pt-BR" smtClean="0"/>
              <a:t>em Valinhos</a:t>
            </a:r>
            <a:endParaRPr lang="en-US" smtClean="0"/>
          </a:p>
        </p:txBody>
      </p:sp>
      <p:pic>
        <p:nvPicPr>
          <p:cNvPr id="92163" name="Picture 3" descr="C:\Documents and Settings\kepler\Meus documentos\Minhas imagens\valinhos1.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r="4546" b="2222"/>
          <a:stretch>
            <a:fillRect/>
          </a:stretch>
        </p:blipFill>
        <p:spPr bwMode="auto">
          <a:xfrm>
            <a:off x="4648200" y="76200"/>
            <a:ext cx="44338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1066800" y="2590800"/>
            <a:ext cx="3657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Círculo meridiano Askania-Zeiss: telescópio refrator de 0,2 m de abertura e 2,7 m de distância focal.</a:t>
            </a:r>
          </a:p>
        </p:txBody>
      </p:sp>
    </p:spTree>
  </p:cSld>
  <p:clrMapOvr>
    <a:masterClrMapping/>
  </p:clrMapOvr>
  <p:transition xmlns:p14="http://schemas.microsoft.com/office/powerpoint/2010/main" advTm="7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3600" smtClean="0"/>
              <a:t>Observat</a:t>
            </a:r>
            <a:r>
              <a:rPr lang="pt-BR" sz="3600" smtClean="0"/>
              <a:t>ório do Morro Santana UFRGS</a:t>
            </a:r>
            <a:endParaRPr lang="en-US" sz="3600" smtClean="0"/>
          </a:p>
        </p:txBody>
      </p:sp>
      <p:pic>
        <p:nvPicPr>
          <p:cNvPr id="93187" name="Picture 3" descr="C:\www\ms.jpg"/>
          <p:cNvPicPr>
            <a:picLocks noChangeAspect="1" noChangeArrowheads="1"/>
          </p:cNvPicPr>
          <p:nvPr/>
        </p:nvPicPr>
        <p:blipFill>
          <a:blip r:embed="rId2">
            <a:extLst>
              <a:ext uri="{28A0092B-C50C-407E-A947-70E740481C1C}">
                <a14:useLocalDpi xmlns:a14="http://schemas.microsoft.com/office/drawing/2010/main" val="0"/>
              </a:ext>
            </a:extLst>
          </a:blip>
          <a:srcRect b="2634"/>
          <a:stretch>
            <a:fillRect/>
          </a:stretch>
        </p:blipFill>
        <p:spPr bwMode="auto">
          <a:xfrm>
            <a:off x="1371600" y="1524000"/>
            <a:ext cx="69802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8366125" y="5984875"/>
            <a:ext cx="860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a:t>1970</a:t>
            </a:r>
          </a:p>
          <a:p>
            <a:pPr eaLnBrk="1" hangingPunct="1"/>
            <a:r>
              <a:rPr lang="en-US"/>
              <a:t>50cm</a:t>
            </a:r>
          </a:p>
        </p:txBody>
      </p:sp>
    </p:spTree>
  </p:cSld>
  <p:clrMapOvr>
    <a:masterClrMapping/>
  </p:clrMapOvr>
  <p:transition xmlns:p14="http://schemas.microsoft.com/office/powerpoint/2010/main" advTm="7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609600"/>
            <a:ext cx="7772400" cy="1143000"/>
          </a:xfrm>
        </p:spPr>
        <p:txBody>
          <a:bodyPr/>
          <a:lstStyle/>
          <a:p>
            <a:pPr eaLnBrk="1" hangingPunct="1"/>
            <a:r>
              <a:rPr lang="en-US" smtClean="0"/>
              <a:t>Morro Santana Zeiss 50cm</a:t>
            </a:r>
          </a:p>
        </p:txBody>
      </p:sp>
      <p:pic>
        <p:nvPicPr>
          <p:cNvPr id="94211" name="Picture 3" descr="C:\Documents and Settings\kepler\Meus documentos\Minhas imagens\morrosantana.jpg"/>
          <p:cNvPicPr>
            <a:picLocks noChangeAspect="1" noChangeArrowheads="1"/>
          </p:cNvPicPr>
          <p:nvPr/>
        </p:nvPicPr>
        <p:blipFill>
          <a:blip r:embed="rId2">
            <a:extLst>
              <a:ext uri="{28A0092B-C50C-407E-A947-70E740481C1C}">
                <a14:useLocalDpi xmlns:a14="http://schemas.microsoft.com/office/drawing/2010/main" val="0"/>
              </a:ext>
            </a:extLst>
          </a:blip>
          <a:srcRect l="2856"/>
          <a:stretch>
            <a:fillRect/>
          </a:stretch>
        </p:blipFill>
        <p:spPr bwMode="auto">
          <a:xfrm>
            <a:off x="1981200" y="1600200"/>
            <a:ext cx="63246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5"/>
          <p:cNvSpPr txBox="1">
            <a:spLocks noChangeArrowheads="1"/>
          </p:cNvSpPr>
          <p:nvPr/>
        </p:nvSpPr>
        <p:spPr bwMode="auto">
          <a:xfrm>
            <a:off x="6934200" y="1295400"/>
            <a:ext cx="215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1400"/>
              <a:t>Edemundo da Rocha Vieira</a:t>
            </a:r>
          </a:p>
        </p:txBody>
      </p:sp>
      <p:pic>
        <p:nvPicPr>
          <p:cNvPr id="942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52400"/>
            <a:ext cx="1219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Federico Strauss (1942-1981)</a:t>
            </a:r>
          </a:p>
        </p:txBody>
      </p:sp>
      <p:pic>
        <p:nvPicPr>
          <p:cNvPr id="95235" name="Picture 3" descr="C:\Documents and Settings\kepler\Meus documentos\Minhas imagens\federico2.tif"/>
          <p:cNvPicPr>
            <a:picLocks noChangeAspect="1" noChangeArrowheads="1"/>
          </p:cNvPicPr>
          <p:nvPr/>
        </p:nvPicPr>
        <p:blipFill>
          <a:blip r:embed="rId2">
            <a:extLst>
              <a:ext uri="{28A0092B-C50C-407E-A947-70E740481C1C}">
                <a14:useLocalDpi xmlns:a14="http://schemas.microsoft.com/office/drawing/2010/main" val="0"/>
              </a:ext>
            </a:extLst>
          </a:blip>
          <a:srcRect l="1736" r="29524" b="34642"/>
          <a:stretch>
            <a:fillRect/>
          </a:stretch>
        </p:blipFill>
        <p:spPr bwMode="auto">
          <a:xfrm>
            <a:off x="4724400" y="1676400"/>
            <a:ext cx="35814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C:\Documents and Settings\kepler\Meus documentos\Minhas imagens\federico3.tif"/>
          <p:cNvPicPr>
            <a:picLocks noChangeAspect="1" noChangeArrowheads="1"/>
          </p:cNvPicPr>
          <p:nvPr/>
        </p:nvPicPr>
        <p:blipFill>
          <a:blip r:embed="rId3" cstate="print">
            <a:extLst>
              <a:ext uri="{28A0092B-C50C-407E-A947-70E740481C1C}">
                <a14:useLocalDpi xmlns:a14="http://schemas.microsoft.com/office/drawing/2010/main" val="0"/>
              </a:ext>
            </a:extLst>
          </a:blip>
          <a:srcRect l="4651" t="7118" r="6976"/>
          <a:stretch>
            <a:fillRect/>
          </a:stretch>
        </p:blipFill>
        <p:spPr bwMode="auto">
          <a:xfrm>
            <a:off x="1295400" y="2057400"/>
            <a:ext cx="28956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R</a:t>
            </a:r>
            <a:r>
              <a:rPr lang="pt-BR" smtClean="0"/>
              <a:t>ádio Observatório de Itapetinga</a:t>
            </a:r>
            <a:endParaRPr lang="en-US" smtClean="0"/>
          </a:p>
        </p:txBody>
      </p:sp>
      <p:pic>
        <p:nvPicPr>
          <p:cNvPr id="96259" name="Picture 3" descr="C:\Meus documentos\Minhas figuras\r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1752600"/>
            <a:ext cx="6069012"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1371600" y="6096000"/>
            <a:ext cx="682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Telescópio de 13,7m de diâmetro, construído em 1971</a:t>
            </a:r>
            <a:endParaRPr lang="en-US"/>
          </a:p>
        </p:txBody>
      </p:sp>
    </p:spTree>
  </p:cSld>
  <p:clrMapOvr>
    <a:masterClrMapping/>
  </p:clrMapOvr>
  <p:transition xmlns:p14="http://schemas.microsoft.com/office/powerpoint/2010/main" advTm="7000"/>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pt-BR" smtClean="0"/>
              <a:t>Observatório Antares </a:t>
            </a:r>
          </a:p>
        </p:txBody>
      </p:sp>
      <p:pic>
        <p:nvPicPr>
          <p:cNvPr id="97283" name="Picture 3" descr="C:\Meus documentos\on\antares.jpg"/>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2355850"/>
            <a:ext cx="935196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5440363" y="6248400"/>
            <a:ext cx="3551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1971, Feira de Santana, BA</a:t>
            </a:r>
          </a:p>
        </p:txBody>
      </p:sp>
    </p:spTree>
  </p:cSld>
  <p:clrMapOvr>
    <a:masterClrMapping/>
  </p:clrMapOvr>
  <p:transition xmlns:p14="http://schemas.microsoft.com/office/powerpoint/2010/main" advTm="7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pt-BR" smtClean="0"/>
              <a:t>Observatório do Valongo</a:t>
            </a:r>
            <a:endParaRPr lang="en-US" smtClean="0"/>
          </a:p>
        </p:txBody>
      </p:sp>
      <p:pic>
        <p:nvPicPr>
          <p:cNvPr id="98307" name="Picture 3" descr="C:\Meus documentos\on\COUDE.gif"/>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143000" y="1577975"/>
            <a:ext cx="80772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5410200" y="64770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pt-BR"/>
              <a:t>Coudé Zeiss-Jena de 15cm</a:t>
            </a:r>
            <a:endParaRPr lang="en-US"/>
          </a:p>
        </p:txBody>
      </p:sp>
    </p:spTree>
  </p:cSld>
  <p:clrMapOvr>
    <a:masterClrMapping/>
  </p:clrMapOvr>
  <p:transition xmlns:p14="http://schemas.microsoft.com/office/powerpoint/2010/main" advTm="7000"/>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Facility\The Rock.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Soar on Ridg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Facility\Blast early.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Dedication with Sun.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Dome\Crane Lifts Shutter w Su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Mount\surrogate pm install.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PIE Photos\AOS\Rx Structure w Actuators.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OAR Slide Scans\25Oct02 Scans\New Pics for Oct 02 Board\25 Oct 02 Scans08.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OAR Slide Scans\25Oct02 Scans\New Pics for Oct 02 Board\25 Oct 02 Scans18 for Pres.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FILES &amp; DATA\SOAR DATA FILES\SOAR Graphics\SOAR Photos\SOAR Slide Scans\25Oct02 Scans\New Pics for Oct 02 Board\Hombres con SOAR.jpg"/>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Office\Templates\Presentation Designs\Azure.pot</Template>
  <TotalTime>5399</TotalTime>
  <Words>2518</Words>
  <Application>Microsoft Macintosh PowerPoint</Application>
  <PresentationFormat>On-screen Show (4:3)</PresentationFormat>
  <Paragraphs>450</Paragraphs>
  <Slides>143</Slides>
  <Notes>13</Notes>
  <HiddenSlides>85</HiddenSlides>
  <MMClips>1</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Azure</vt:lpstr>
      <vt:lpstr>Departamento de Astronomia</vt:lpstr>
      <vt:lpstr>Kepler</vt:lpstr>
      <vt:lpstr>Astronomia no Brasil</vt:lpstr>
      <vt:lpstr>Navegações portuguesas</vt:lpstr>
      <vt:lpstr>PowerPoint Presentation</vt:lpstr>
      <vt:lpstr>Navegações Portuguesas</vt:lpstr>
      <vt:lpstr>Correntes Maritimas</vt:lpstr>
      <vt:lpstr>PowerPoint Presentation</vt:lpstr>
      <vt:lpstr>PowerPoint Presentation</vt:lpstr>
      <vt:lpstr>Descoberta do Brasil</vt:lpstr>
      <vt:lpstr>Demarcação das fronteiras</vt:lpstr>
      <vt:lpstr>Hans Lippershey 1608</vt:lpstr>
      <vt:lpstr>Astronomia, como ciência, no Brasil iniciou na ocupação holandesa 1637-1644</vt:lpstr>
      <vt:lpstr>NASSAU</vt:lpstr>
      <vt:lpstr>PowerPoint Presentation</vt:lpstr>
      <vt:lpstr>Gravura de Zacharias Wagener </vt:lpstr>
      <vt:lpstr>PowerPoint Presentation</vt:lpstr>
      <vt:lpstr>PowerPoint Presentation</vt:lpstr>
      <vt:lpstr>Observatório Imperial 1845-1922</vt:lpstr>
      <vt:lpstr>PowerPoint Presentation</vt:lpstr>
      <vt:lpstr>PowerPoint Presentation</vt:lpstr>
      <vt:lpstr>Cúpula do 92 mm no Morro do Castelo</vt:lpstr>
      <vt:lpstr>PowerPoint Presentation</vt:lpstr>
      <vt:lpstr>Barão de  Teffé</vt:lpstr>
      <vt:lpstr>Emmanuel Liais</vt:lpstr>
      <vt:lpstr>Louis Ferdinand Cruls</vt:lpstr>
      <vt:lpstr>Louis Ferdinand Cruls (Diest, 21 de janeiro de 1848 — Paris, 21 de junho de 1908) </vt:lpstr>
      <vt:lpstr>Observatório  da Escola  Polytechnica</vt:lpstr>
      <vt:lpstr>Valongo</vt:lpstr>
      <vt:lpstr>Luneta Pazos</vt:lpstr>
      <vt:lpstr>Morro de Santo Antonio</vt:lpstr>
      <vt:lpstr>Manoel Pereira Reis (1837-1922)</vt:lpstr>
      <vt:lpstr>Observatório Astronômico</vt:lpstr>
      <vt:lpstr>Instituto Astronômico e Meteorológico</vt:lpstr>
      <vt:lpstr>PowerPoint Presentation</vt:lpstr>
      <vt:lpstr>PowerPoint Presentation</vt:lpstr>
      <vt:lpstr>PowerPoint Presentation</vt:lpstr>
      <vt:lpstr>PowerPoint Presentation</vt:lpstr>
      <vt:lpstr>PowerPoint Presentation</vt:lpstr>
      <vt:lpstr>Prof. Dr. Manoel Itaqui</vt:lpstr>
      <vt:lpstr>Hora, Meteorologia, Sismografia</vt:lpstr>
      <vt:lpstr>Torre de meteorologia</vt:lpstr>
      <vt:lpstr>PowerPoint Presentation</vt:lpstr>
      <vt:lpstr>Luneta Gautier  19cm</vt:lpstr>
      <vt:lpstr>Sala da Hora 1909</vt:lpstr>
      <vt:lpstr>PowerPoint Presentation</vt:lpstr>
      <vt:lpstr>Serviço da Hora</vt:lpstr>
      <vt:lpstr>Instituto de Meteorologia</vt:lpstr>
      <vt:lpstr>PowerPoint Presentation</vt:lpstr>
      <vt:lpstr>Observatório da UFRGS</vt:lpstr>
      <vt:lpstr>Cronos (Cronoz)</vt:lpstr>
      <vt:lpstr>Henri Charles Morize</vt:lpstr>
      <vt:lpstr>Henri Charles Morize ou Henrique Morize (Beaune, 31 de dezembro de 1860 - 19 de março de 1930) foi um engenheiro industrial,geógrafo e engenheiro civil francês, naturalizado brasileiro. Trabalhou também como astrônomo. Radicou-se no Brasil em 1874, tendo sido designado por Luiz Cruls para chefiar a turma que demarcou o vértice S.E. do Distrito Federal [1]. Foi o primeiro presidente da Academia Brasileira de Ciências (ABC) de 1916 a 1926 e diretor do Observatório Nacional (ON) entre 1908 e 1929. Era também Doutor em Ciências Físicas e Matemáticas e foi 2º Comissário da Comissão da República Argentina (1902-1904) do Ministério das Relações Exteriores.  Nasceu em Beaune (França) tendo se naturalizado brasileiro em 1884, quando passou a ser aluno-astrônomo no ON. Teve problemas de saúde o que o levou a completar o curso de engenheiro industrial somente em 1890. No ano seguinte, assumiu o cargo de astrônomo no ON, onde já desempenhava o cargo de 3º astrônomo. Foi também catedrático de física experimental na Escola Politécnica do Rio de Janeiro de 1898 a 1925. Em 1908, assumiu a direção do ON, cargo que ocupou por 20 anos. Organizou e chefiou a missão brasileira que observou o eclipse emSobral em 1919. Participou, em 1916, como membro fundador da Sociedade Brasileira de Ciências (mais tarde, Academia Brasileira de Ciências), da qual foi presidente até 1926, quando passou a ser membro benemérito. </vt:lpstr>
      <vt:lpstr>Observatório da Escola Polytechnica, RJ</vt:lpstr>
      <vt:lpstr>Observatório de São Paulo 1912</vt:lpstr>
      <vt:lpstr>Eclipse em Sobral 1919</vt:lpstr>
      <vt:lpstr>Eclipse</vt:lpstr>
      <vt:lpstr>Observatório Nacional desde 1889</vt:lpstr>
      <vt:lpstr>Einstein em 1925 no ON</vt:lpstr>
      <vt:lpstr>ON</vt:lpstr>
      <vt:lpstr>Cooke 32cm ON</vt:lpstr>
      <vt:lpstr>Cúpula da Cooke 458mm ON</vt:lpstr>
      <vt:lpstr>Observatório do Valongo</vt:lpstr>
      <vt:lpstr>Luneta Pazos</vt:lpstr>
      <vt:lpstr>Observatório do Valongo</vt:lpstr>
      <vt:lpstr>Observatório de São Bento</vt:lpstr>
      <vt:lpstr>Alípio Leme de Oliveira</vt:lpstr>
      <vt:lpstr>Observatório da Poli, SP 1933/36- 1968</vt:lpstr>
      <vt:lpstr>Luneta 120mm</vt:lpstr>
      <vt:lpstr>Instituto Astronômico e Geofísico da USP</vt:lpstr>
      <vt:lpstr>IAG</vt:lpstr>
      <vt:lpstr>IAG</vt:lpstr>
      <vt:lpstr>IAG</vt:lpstr>
      <vt:lpstr>IAG</vt:lpstr>
      <vt:lpstr>IAG</vt:lpstr>
      <vt:lpstr>Equipe de Meteorologia</vt:lpstr>
      <vt:lpstr>IAG</vt:lpstr>
      <vt:lpstr>IAG</vt:lpstr>
      <vt:lpstr>IAG</vt:lpstr>
      <vt:lpstr>IAG</vt:lpstr>
      <vt:lpstr>IAG</vt:lpstr>
      <vt:lpstr>IAG 1941 </vt:lpstr>
      <vt:lpstr>Mário Schenberg</vt:lpstr>
      <vt:lpstr>César Lattes</vt:lpstr>
      <vt:lpstr>Prof. Abrahão de Moraes (1915-1970) </vt:lpstr>
      <vt:lpstr>Alexander Postoiev (1900-1976)</vt:lpstr>
      <vt:lpstr> Sebastião Sodré da Gama</vt:lpstr>
      <vt:lpstr>Lélio Gama</vt:lpstr>
      <vt:lpstr>Observatório do ITA</vt:lpstr>
      <vt:lpstr>Observatório Young ITA</vt:lpstr>
      <vt:lpstr>Observatório do ITA</vt:lpstr>
      <vt:lpstr>Observatório de Valinhos</vt:lpstr>
      <vt:lpstr>Meridiana  em Valinhos</vt:lpstr>
      <vt:lpstr>Observatório do Morro Santana UFRGS</vt:lpstr>
      <vt:lpstr>Morro Santana Zeiss 50cm</vt:lpstr>
      <vt:lpstr>Federico Strauss (1942-1981)</vt:lpstr>
      <vt:lpstr>Rádio Observatório de Itapetinga</vt:lpstr>
      <vt:lpstr>Observatório Antares </vt:lpstr>
      <vt:lpstr>Observatório do Valongo</vt:lpstr>
      <vt:lpstr>Coudé no Valongo</vt:lpstr>
      <vt:lpstr>UFMG -  Observatório Astronômico Frei Rosário</vt:lpstr>
      <vt:lpstr>ON atual Morro São Januário RJ</vt:lpstr>
      <vt:lpstr>PowerPoint Presentation</vt:lpstr>
      <vt:lpstr>PowerPoint Presentation</vt:lpstr>
      <vt:lpstr>Cúpula da luneta 32cm recuperada</vt:lpstr>
      <vt:lpstr>Diretores do ON</vt:lpstr>
      <vt:lpstr>Observatório Astrofísico Brasileiro 1980</vt:lpstr>
      <vt:lpstr>LNA  - Observatório do Pico dos  Dias</vt:lpstr>
      <vt:lpstr>Telescópio 1,6 m Perkin-Elmer</vt:lpstr>
      <vt:lpstr>Telescópio 0,6 m Zeiss</vt:lpstr>
      <vt:lpstr>Telescópio 0,6 m Boller &amp; Chivens IAGUSP  </vt:lpstr>
      <vt:lpstr>INPE</vt:lpstr>
      <vt:lpstr>Experimentos do INPE</vt:lpstr>
      <vt:lpstr>Gemini: 2 telescópios de 8m (Brasil tem 2,5%) </vt:lpstr>
      <vt:lpstr>Gemini 8m  -  5% do Brasil</vt:lpstr>
      <vt:lpstr>Gemini Norte</vt:lpstr>
      <vt:lpstr>Interior do Gemini Norte</vt:lpstr>
      <vt:lpstr>SOuthern Astrophysical Research telescope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SOAR</vt:lpstr>
      <vt:lpstr>SOAR</vt:lpstr>
      <vt:lpstr>SOAR</vt:lpstr>
      <vt:lpstr>SOAR</vt:lpstr>
      <vt:lpstr>SOAR</vt:lpstr>
      <vt:lpstr>Cerro Pachon: Gemini e Soar</vt:lpstr>
      <vt:lpstr>PowerPoint Presentation</vt:lpstr>
      <vt:lpstr>Paranal</vt:lpstr>
      <vt:lpstr>PowerPoint Presentation</vt:lpstr>
      <vt:lpstr>PowerPoint Presentation</vt:lpstr>
      <vt:lpstr>284 doutores + 208 estudantes de PG em 41 institutos </vt:lpstr>
      <vt:lpstr>Sociedade Astronômica Brasileira</vt:lpstr>
      <vt:lpstr>Agência Espacial Brasileira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Observatório Astronômico</dc:title>
  <dc:creator>Kepler Oliveira</dc:creator>
  <cp:lastModifiedBy>Kepler Oliveira</cp:lastModifiedBy>
  <cp:revision>150</cp:revision>
  <cp:lastPrinted>1601-01-01T00:00:00Z</cp:lastPrinted>
  <dcterms:created xsi:type="dcterms:W3CDTF">2002-08-12T15:12:11Z</dcterms:created>
  <dcterms:modified xsi:type="dcterms:W3CDTF">2012-03-07T11:45:57Z</dcterms:modified>
</cp:coreProperties>
</file>